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8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9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0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1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2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3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4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5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6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17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8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19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0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1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theme/theme22.xml" ContentType="application/vnd.openxmlformats-officedocument.theme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theme/theme23.xml" ContentType="application/vnd.openxmlformats-officedocument.theme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24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14" r:id="rId3"/>
    <p:sldMasterId id="2147483731" r:id="rId4"/>
    <p:sldMasterId id="2147483749" r:id="rId5"/>
    <p:sldMasterId id="2147483784" r:id="rId6"/>
    <p:sldMasterId id="2147483802" r:id="rId7"/>
    <p:sldMasterId id="2147483820" r:id="rId8"/>
    <p:sldMasterId id="2147483838" r:id="rId9"/>
    <p:sldMasterId id="2147483856" r:id="rId10"/>
    <p:sldMasterId id="2147483874" r:id="rId11"/>
    <p:sldMasterId id="2147483892" r:id="rId12"/>
    <p:sldMasterId id="2147483910" r:id="rId13"/>
    <p:sldMasterId id="2147483928" r:id="rId14"/>
    <p:sldMasterId id="2147484000" r:id="rId15"/>
    <p:sldMasterId id="2147484018" r:id="rId16"/>
    <p:sldMasterId id="2147484036" r:id="rId17"/>
    <p:sldMasterId id="2147484048" r:id="rId18"/>
    <p:sldMasterId id="2147484060" r:id="rId19"/>
    <p:sldMasterId id="2147484078" r:id="rId20"/>
    <p:sldMasterId id="2147484096" r:id="rId21"/>
    <p:sldMasterId id="2147484113" r:id="rId22"/>
    <p:sldMasterId id="2147484131" r:id="rId23"/>
    <p:sldMasterId id="2147484148" r:id="rId24"/>
    <p:sldMasterId id="2147484172" r:id="rId25"/>
  </p:sldMasterIdLst>
  <p:notesMasterIdLst>
    <p:notesMasterId r:id="rId156"/>
  </p:notesMasterIdLst>
  <p:handoutMasterIdLst>
    <p:handoutMasterId r:id="rId157"/>
  </p:handoutMasterIdLst>
  <p:sldIdLst>
    <p:sldId id="256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57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427" r:id="rId54"/>
    <p:sldId id="428" r:id="rId55"/>
    <p:sldId id="429" r:id="rId56"/>
    <p:sldId id="430" r:id="rId57"/>
    <p:sldId id="275" r:id="rId58"/>
    <p:sldId id="276" r:id="rId59"/>
    <p:sldId id="277" r:id="rId60"/>
    <p:sldId id="278" r:id="rId61"/>
    <p:sldId id="279" r:id="rId62"/>
    <p:sldId id="280" r:id="rId63"/>
    <p:sldId id="281" r:id="rId64"/>
    <p:sldId id="285" r:id="rId65"/>
    <p:sldId id="286" r:id="rId66"/>
    <p:sldId id="289" r:id="rId67"/>
    <p:sldId id="287" r:id="rId68"/>
    <p:sldId id="288" r:id="rId69"/>
    <p:sldId id="290" r:id="rId70"/>
    <p:sldId id="292" r:id="rId71"/>
    <p:sldId id="293" r:id="rId72"/>
    <p:sldId id="294" r:id="rId73"/>
    <p:sldId id="291" r:id="rId74"/>
    <p:sldId id="295" r:id="rId75"/>
    <p:sldId id="296" r:id="rId76"/>
    <p:sldId id="297" r:id="rId77"/>
    <p:sldId id="298" r:id="rId78"/>
    <p:sldId id="300" r:id="rId79"/>
    <p:sldId id="301" r:id="rId80"/>
    <p:sldId id="302" r:id="rId81"/>
    <p:sldId id="303" r:id="rId82"/>
    <p:sldId id="304" r:id="rId83"/>
    <p:sldId id="305" r:id="rId84"/>
    <p:sldId id="306" r:id="rId85"/>
    <p:sldId id="307" r:id="rId86"/>
    <p:sldId id="315" r:id="rId87"/>
    <p:sldId id="434" r:id="rId88"/>
    <p:sldId id="319" r:id="rId89"/>
    <p:sldId id="316" r:id="rId90"/>
    <p:sldId id="317" r:id="rId91"/>
    <p:sldId id="318" r:id="rId92"/>
    <p:sldId id="308" r:id="rId93"/>
    <p:sldId id="309" r:id="rId94"/>
    <p:sldId id="310" r:id="rId95"/>
    <p:sldId id="311" r:id="rId96"/>
    <p:sldId id="312" r:id="rId97"/>
    <p:sldId id="313" r:id="rId98"/>
    <p:sldId id="314" r:id="rId99"/>
    <p:sldId id="322" r:id="rId100"/>
    <p:sldId id="332" r:id="rId101"/>
    <p:sldId id="333" r:id="rId102"/>
    <p:sldId id="334" r:id="rId103"/>
    <p:sldId id="335" r:id="rId104"/>
    <p:sldId id="336" r:id="rId105"/>
    <p:sldId id="337" r:id="rId106"/>
    <p:sldId id="338" r:id="rId107"/>
    <p:sldId id="339" r:id="rId108"/>
    <p:sldId id="342" r:id="rId109"/>
    <p:sldId id="343" r:id="rId110"/>
    <p:sldId id="346" r:id="rId111"/>
    <p:sldId id="347" r:id="rId112"/>
    <p:sldId id="348" r:id="rId113"/>
    <p:sldId id="349" r:id="rId114"/>
    <p:sldId id="350" r:id="rId115"/>
    <p:sldId id="392" r:id="rId116"/>
    <p:sldId id="393" r:id="rId117"/>
    <p:sldId id="394" r:id="rId118"/>
    <p:sldId id="395" r:id="rId119"/>
    <p:sldId id="396" r:id="rId120"/>
    <p:sldId id="397" r:id="rId121"/>
    <p:sldId id="398" r:id="rId122"/>
    <p:sldId id="399" r:id="rId123"/>
    <p:sldId id="400" r:id="rId124"/>
    <p:sldId id="417" r:id="rId125"/>
    <p:sldId id="418" r:id="rId126"/>
    <p:sldId id="419" r:id="rId127"/>
    <p:sldId id="420" r:id="rId128"/>
    <p:sldId id="421" r:id="rId129"/>
    <p:sldId id="422" r:id="rId130"/>
    <p:sldId id="423" r:id="rId131"/>
    <p:sldId id="424" r:id="rId132"/>
    <p:sldId id="425" r:id="rId133"/>
    <p:sldId id="426" r:id="rId134"/>
    <p:sldId id="354" r:id="rId135"/>
    <p:sldId id="355" r:id="rId136"/>
    <p:sldId id="357" r:id="rId137"/>
    <p:sldId id="358" r:id="rId138"/>
    <p:sldId id="360" r:id="rId139"/>
    <p:sldId id="361" r:id="rId140"/>
    <p:sldId id="362" r:id="rId141"/>
    <p:sldId id="363" r:id="rId142"/>
    <p:sldId id="364" r:id="rId143"/>
    <p:sldId id="365" r:id="rId144"/>
    <p:sldId id="366" r:id="rId145"/>
    <p:sldId id="367" r:id="rId146"/>
    <p:sldId id="368" r:id="rId147"/>
    <p:sldId id="369" r:id="rId148"/>
    <p:sldId id="370" r:id="rId149"/>
    <p:sldId id="371" r:id="rId150"/>
    <p:sldId id="372" r:id="rId151"/>
    <p:sldId id="373" r:id="rId152"/>
    <p:sldId id="432" r:id="rId153"/>
    <p:sldId id="433" r:id="rId154"/>
    <p:sldId id="431" r:id="rId155"/>
  </p:sldIdLst>
  <p:sldSz cx="12192000" cy="6858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44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9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7.xml"/><Relationship Id="rId63" Type="http://schemas.openxmlformats.org/officeDocument/2006/relationships/slide" Target="slides/slide38.xml"/><Relationship Id="rId84" Type="http://schemas.openxmlformats.org/officeDocument/2006/relationships/slide" Target="slides/slide59.xml"/><Relationship Id="rId138" Type="http://schemas.openxmlformats.org/officeDocument/2006/relationships/slide" Target="slides/slide113.xml"/><Relationship Id="rId159" Type="http://schemas.openxmlformats.org/officeDocument/2006/relationships/viewProps" Target="viewProps.xml"/><Relationship Id="rId107" Type="http://schemas.openxmlformats.org/officeDocument/2006/relationships/slide" Target="slides/slide8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7.xml"/><Relationship Id="rId53" Type="http://schemas.openxmlformats.org/officeDocument/2006/relationships/slide" Target="slides/slide28.xml"/><Relationship Id="rId74" Type="http://schemas.openxmlformats.org/officeDocument/2006/relationships/slide" Target="slides/slide49.xml"/><Relationship Id="rId128" Type="http://schemas.openxmlformats.org/officeDocument/2006/relationships/slide" Target="slides/slide103.xml"/><Relationship Id="rId149" Type="http://schemas.openxmlformats.org/officeDocument/2006/relationships/slide" Target="slides/slide124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70.xml"/><Relationship Id="rId160" Type="http://schemas.openxmlformats.org/officeDocument/2006/relationships/theme" Target="theme/theme1.xml"/><Relationship Id="rId22" Type="http://schemas.openxmlformats.org/officeDocument/2006/relationships/slideMaster" Target="slideMasters/slideMaster22.xml"/><Relationship Id="rId43" Type="http://schemas.openxmlformats.org/officeDocument/2006/relationships/slide" Target="slides/slide18.xml"/><Relationship Id="rId64" Type="http://schemas.openxmlformats.org/officeDocument/2006/relationships/slide" Target="slides/slide39.xml"/><Relationship Id="rId118" Type="http://schemas.openxmlformats.org/officeDocument/2006/relationships/slide" Target="slides/slide93.xml"/><Relationship Id="rId139" Type="http://schemas.openxmlformats.org/officeDocument/2006/relationships/slide" Target="slides/slide114.xml"/><Relationship Id="rId85" Type="http://schemas.openxmlformats.org/officeDocument/2006/relationships/slide" Target="slides/slide60.xml"/><Relationship Id="rId150" Type="http://schemas.openxmlformats.org/officeDocument/2006/relationships/slide" Target="slides/slide12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59" Type="http://schemas.openxmlformats.org/officeDocument/2006/relationships/slide" Target="slides/slide34.xml"/><Relationship Id="rId103" Type="http://schemas.openxmlformats.org/officeDocument/2006/relationships/slide" Target="slides/slide78.xml"/><Relationship Id="rId108" Type="http://schemas.openxmlformats.org/officeDocument/2006/relationships/slide" Target="slides/slide83.xml"/><Relationship Id="rId124" Type="http://schemas.openxmlformats.org/officeDocument/2006/relationships/slide" Target="slides/slide99.xml"/><Relationship Id="rId129" Type="http://schemas.openxmlformats.org/officeDocument/2006/relationships/slide" Target="slides/slide104.xml"/><Relationship Id="rId54" Type="http://schemas.openxmlformats.org/officeDocument/2006/relationships/slide" Target="slides/slide29.xml"/><Relationship Id="rId70" Type="http://schemas.openxmlformats.org/officeDocument/2006/relationships/slide" Target="slides/slide45.xml"/><Relationship Id="rId75" Type="http://schemas.openxmlformats.org/officeDocument/2006/relationships/slide" Target="slides/slide50.xml"/><Relationship Id="rId91" Type="http://schemas.openxmlformats.org/officeDocument/2006/relationships/slide" Target="slides/slide66.xml"/><Relationship Id="rId96" Type="http://schemas.openxmlformats.org/officeDocument/2006/relationships/slide" Target="slides/slide71.xml"/><Relationship Id="rId140" Type="http://schemas.openxmlformats.org/officeDocument/2006/relationships/slide" Target="slides/slide115.xml"/><Relationship Id="rId145" Type="http://schemas.openxmlformats.org/officeDocument/2006/relationships/slide" Target="slides/slide120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49" Type="http://schemas.openxmlformats.org/officeDocument/2006/relationships/slide" Target="slides/slide24.xml"/><Relationship Id="rId114" Type="http://schemas.openxmlformats.org/officeDocument/2006/relationships/slide" Target="slides/slide89.xml"/><Relationship Id="rId119" Type="http://schemas.openxmlformats.org/officeDocument/2006/relationships/slide" Target="slides/slide94.xml"/><Relationship Id="rId44" Type="http://schemas.openxmlformats.org/officeDocument/2006/relationships/slide" Target="slides/slide19.xml"/><Relationship Id="rId60" Type="http://schemas.openxmlformats.org/officeDocument/2006/relationships/slide" Target="slides/slide35.xml"/><Relationship Id="rId65" Type="http://schemas.openxmlformats.org/officeDocument/2006/relationships/slide" Target="slides/slide40.xml"/><Relationship Id="rId81" Type="http://schemas.openxmlformats.org/officeDocument/2006/relationships/slide" Target="slides/slide56.xml"/><Relationship Id="rId86" Type="http://schemas.openxmlformats.org/officeDocument/2006/relationships/slide" Target="slides/slide61.xml"/><Relationship Id="rId130" Type="http://schemas.openxmlformats.org/officeDocument/2006/relationships/slide" Target="slides/slide105.xml"/><Relationship Id="rId135" Type="http://schemas.openxmlformats.org/officeDocument/2006/relationships/slide" Target="slides/slide110.xml"/><Relationship Id="rId151" Type="http://schemas.openxmlformats.org/officeDocument/2006/relationships/slide" Target="slides/slide126.xml"/><Relationship Id="rId156" Type="http://schemas.openxmlformats.org/officeDocument/2006/relationships/notesMaster" Target="notesMasters/notesMaster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4.xml"/><Relationship Id="rId109" Type="http://schemas.openxmlformats.org/officeDocument/2006/relationships/slide" Target="slides/slide84.xml"/><Relationship Id="rId34" Type="http://schemas.openxmlformats.org/officeDocument/2006/relationships/slide" Target="slides/slide9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76" Type="http://schemas.openxmlformats.org/officeDocument/2006/relationships/slide" Target="slides/slide51.xml"/><Relationship Id="rId97" Type="http://schemas.openxmlformats.org/officeDocument/2006/relationships/slide" Target="slides/slide72.xml"/><Relationship Id="rId104" Type="http://schemas.openxmlformats.org/officeDocument/2006/relationships/slide" Target="slides/slide79.xml"/><Relationship Id="rId120" Type="http://schemas.openxmlformats.org/officeDocument/2006/relationships/slide" Target="slides/slide95.xml"/><Relationship Id="rId125" Type="http://schemas.openxmlformats.org/officeDocument/2006/relationships/slide" Target="slides/slide100.xml"/><Relationship Id="rId141" Type="http://schemas.openxmlformats.org/officeDocument/2006/relationships/slide" Target="slides/slide116.xml"/><Relationship Id="rId146" Type="http://schemas.openxmlformats.org/officeDocument/2006/relationships/slide" Target="slides/slide12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6.xml"/><Relationship Id="rId92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4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66" Type="http://schemas.openxmlformats.org/officeDocument/2006/relationships/slide" Target="slides/slide41.xml"/><Relationship Id="rId87" Type="http://schemas.openxmlformats.org/officeDocument/2006/relationships/slide" Target="slides/slide62.xml"/><Relationship Id="rId110" Type="http://schemas.openxmlformats.org/officeDocument/2006/relationships/slide" Target="slides/slide85.xml"/><Relationship Id="rId115" Type="http://schemas.openxmlformats.org/officeDocument/2006/relationships/slide" Target="slides/slide90.xml"/><Relationship Id="rId131" Type="http://schemas.openxmlformats.org/officeDocument/2006/relationships/slide" Target="slides/slide106.xml"/><Relationship Id="rId136" Type="http://schemas.openxmlformats.org/officeDocument/2006/relationships/slide" Target="slides/slide111.xml"/><Relationship Id="rId157" Type="http://schemas.openxmlformats.org/officeDocument/2006/relationships/handoutMaster" Target="handoutMasters/handoutMaster1.xml"/><Relationship Id="rId61" Type="http://schemas.openxmlformats.org/officeDocument/2006/relationships/slide" Target="slides/slide36.xml"/><Relationship Id="rId82" Type="http://schemas.openxmlformats.org/officeDocument/2006/relationships/slide" Target="slides/slide57.xml"/><Relationship Id="rId152" Type="http://schemas.openxmlformats.org/officeDocument/2006/relationships/slide" Target="slides/slide127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56" Type="http://schemas.openxmlformats.org/officeDocument/2006/relationships/slide" Target="slides/slide31.xml"/><Relationship Id="rId77" Type="http://schemas.openxmlformats.org/officeDocument/2006/relationships/slide" Target="slides/slide52.xml"/><Relationship Id="rId100" Type="http://schemas.openxmlformats.org/officeDocument/2006/relationships/slide" Target="slides/slide75.xml"/><Relationship Id="rId105" Type="http://schemas.openxmlformats.org/officeDocument/2006/relationships/slide" Target="slides/slide80.xml"/><Relationship Id="rId126" Type="http://schemas.openxmlformats.org/officeDocument/2006/relationships/slide" Target="slides/slide101.xml"/><Relationship Id="rId147" Type="http://schemas.openxmlformats.org/officeDocument/2006/relationships/slide" Target="slides/slide12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72" Type="http://schemas.openxmlformats.org/officeDocument/2006/relationships/slide" Target="slides/slide47.xml"/><Relationship Id="rId93" Type="http://schemas.openxmlformats.org/officeDocument/2006/relationships/slide" Target="slides/slide68.xml"/><Relationship Id="rId98" Type="http://schemas.openxmlformats.org/officeDocument/2006/relationships/slide" Target="slides/slide73.xml"/><Relationship Id="rId121" Type="http://schemas.openxmlformats.org/officeDocument/2006/relationships/slide" Target="slides/slide96.xml"/><Relationship Id="rId142" Type="http://schemas.openxmlformats.org/officeDocument/2006/relationships/slide" Target="slides/slide117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21.xml"/><Relationship Id="rId67" Type="http://schemas.openxmlformats.org/officeDocument/2006/relationships/slide" Target="slides/slide42.xml"/><Relationship Id="rId116" Type="http://schemas.openxmlformats.org/officeDocument/2006/relationships/slide" Target="slides/slide91.xml"/><Relationship Id="rId137" Type="http://schemas.openxmlformats.org/officeDocument/2006/relationships/slide" Target="slides/slide112.xml"/><Relationship Id="rId158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62" Type="http://schemas.openxmlformats.org/officeDocument/2006/relationships/slide" Target="slides/slide37.xml"/><Relationship Id="rId83" Type="http://schemas.openxmlformats.org/officeDocument/2006/relationships/slide" Target="slides/slide58.xml"/><Relationship Id="rId88" Type="http://schemas.openxmlformats.org/officeDocument/2006/relationships/slide" Target="slides/slide63.xml"/><Relationship Id="rId111" Type="http://schemas.openxmlformats.org/officeDocument/2006/relationships/slide" Target="slides/slide86.xml"/><Relationship Id="rId132" Type="http://schemas.openxmlformats.org/officeDocument/2006/relationships/slide" Target="slides/slide107.xml"/><Relationship Id="rId153" Type="http://schemas.openxmlformats.org/officeDocument/2006/relationships/slide" Target="slides/slide128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1.xml"/><Relationship Id="rId57" Type="http://schemas.openxmlformats.org/officeDocument/2006/relationships/slide" Target="slides/slide32.xml"/><Relationship Id="rId106" Type="http://schemas.openxmlformats.org/officeDocument/2006/relationships/slide" Target="slides/slide81.xml"/><Relationship Id="rId127" Type="http://schemas.openxmlformats.org/officeDocument/2006/relationships/slide" Target="slides/slide10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6.xml"/><Relationship Id="rId52" Type="http://schemas.openxmlformats.org/officeDocument/2006/relationships/slide" Target="slides/slide27.xml"/><Relationship Id="rId73" Type="http://schemas.openxmlformats.org/officeDocument/2006/relationships/slide" Target="slides/slide48.xml"/><Relationship Id="rId78" Type="http://schemas.openxmlformats.org/officeDocument/2006/relationships/slide" Target="slides/slide53.xml"/><Relationship Id="rId94" Type="http://schemas.openxmlformats.org/officeDocument/2006/relationships/slide" Target="slides/slide69.xml"/><Relationship Id="rId99" Type="http://schemas.openxmlformats.org/officeDocument/2006/relationships/slide" Target="slides/slide74.xml"/><Relationship Id="rId101" Type="http://schemas.openxmlformats.org/officeDocument/2006/relationships/slide" Target="slides/slide76.xml"/><Relationship Id="rId122" Type="http://schemas.openxmlformats.org/officeDocument/2006/relationships/slide" Target="slides/slide97.xml"/><Relationship Id="rId143" Type="http://schemas.openxmlformats.org/officeDocument/2006/relationships/slide" Target="slides/slide118.xml"/><Relationship Id="rId148" Type="http://schemas.openxmlformats.org/officeDocument/2006/relationships/slide" Target="slides/slide12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1.xml"/><Relationship Id="rId47" Type="http://schemas.openxmlformats.org/officeDocument/2006/relationships/slide" Target="slides/slide22.xml"/><Relationship Id="rId68" Type="http://schemas.openxmlformats.org/officeDocument/2006/relationships/slide" Target="slides/slide43.xml"/><Relationship Id="rId89" Type="http://schemas.openxmlformats.org/officeDocument/2006/relationships/slide" Target="slides/slide64.xml"/><Relationship Id="rId112" Type="http://schemas.openxmlformats.org/officeDocument/2006/relationships/slide" Target="slides/slide87.xml"/><Relationship Id="rId133" Type="http://schemas.openxmlformats.org/officeDocument/2006/relationships/slide" Target="slides/slide108.xml"/><Relationship Id="rId154" Type="http://schemas.openxmlformats.org/officeDocument/2006/relationships/slide" Target="slides/slide129.xml"/><Relationship Id="rId16" Type="http://schemas.openxmlformats.org/officeDocument/2006/relationships/slideMaster" Target="slideMasters/slideMaster16.xml"/><Relationship Id="rId37" Type="http://schemas.openxmlformats.org/officeDocument/2006/relationships/slide" Target="slides/slide12.xml"/><Relationship Id="rId58" Type="http://schemas.openxmlformats.org/officeDocument/2006/relationships/slide" Target="slides/slide33.xml"/><Relationship Id="rId79" Type="http://schemas.openxmlformats.org/officeDocument/2006/relationships/slide" Target="slides/slide54.xml"/><Relationship Id="rId102" Type="http://schemas.openxmlformats.org/officeDocument/2006/relationships/slide" Target="slides/slide77.xml"/><Relationship Id="rId123" Type="http://schemas.openxmlformats.org/officeDocument/2006/relationships/slide" Target="slides/slide98.xml"/><Relationship Id="rId144" Type="http://schemas.openxmlformats.org/officeDocument/2006/relationships/slide" Target="slides/slide119.xml"/><Relationship Id="rId90" Type="http://schemas.openxmlformats.org/officeDocument/2006/relationships/slide" Target="slides/slide65.xml"/><Relationship Id="rId27" Type="http://schemas.openxmlformats.org/officeDocument/2006/relationships/slide" Target="slides/slide2.xml"/><Relationship Id="rId48" Type="http://schemas.openxmlformats.org/officeDocument/2006/relationships/slide" Target="slides/slide23.xml"/><Relationship Id="rId69" Type="http://schemas.openxmlformats.org/officeDocument/2006/relationships/slide" Target="slides/slide44.xml"/><Relationship Id="rId113" Type="http://schemas.openxmlformats.org/officeDocument/2006/relationships/slide" Target="slides/slide88.xml"/><Relationship Id="rId134" Type="http://schemas.openxmlformats.org/officeDocument/2006/relationships/slide" Target="slides/slide109.xml"/><Relationship Id="rId80" Type="http://schemas.openxmlformats.org/officeDocument/2006/relationships/slide" Target="slides/slide55.xml"/><Relationship Id="rId155" Type="http://schemas.openxmlformats.org/officeDocument/2006/relationships/slide" Target="slides/slide1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29627" cy="4986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961" y="2"/>
            <a:ext cx="2929627" cy="4986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44976-15DA-43D0-AE0F-ED14D40E54F7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3880"/>
            <a:ext cx="2929627" cy="4986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961" y="9443880"/>
            <a:ext cx="2929627" cy="4986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53349-5EFC-4EBD-B420-937A5BD9E87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1287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8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8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7F1E3-89BD-4211-BC92-6F54429BFB52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4"/>
            <a:ext cx="2929838" cy="498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4"/>
            <a:ext cx="2929838" cy="498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DAFC7-7F0D-4EEB-8E77-67D5EF3D3D8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1937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DAFC7-7F0D-4EEB-8E77-67D5EF3D3D86}" type="slidenum">
              <a:rPr lang="th-TH" smtClean="0"/>
              <a:pPr/>
              <a:t>130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692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31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2186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93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563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042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62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213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90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34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6929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756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002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8698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682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434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921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672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2443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9204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1335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133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0563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50468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02591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43556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0560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2625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0384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580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98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2448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7744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85053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9968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9074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10359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0815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17922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634492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12491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15582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22152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51268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95771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89036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09524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6829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86226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18993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41036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91486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55941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94048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930003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4316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65474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99590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125979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90050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98896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03818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61453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925870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11718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24726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68082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03492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49657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92406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70310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0260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3574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203887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72362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00336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0364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59063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53001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097059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13041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18880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01774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24417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06962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26570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01172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31800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913544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89323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46465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29043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86063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93532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44317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816174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4644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35488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3115378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11419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44435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26417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0583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92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19899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390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062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657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912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286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2108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2072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840697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308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614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37134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02453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76537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5291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8000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21038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9088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1763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869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395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2644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540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99739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33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53325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3431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491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127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06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075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534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8186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2352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895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1213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947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7083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47668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9529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6008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0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717073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7484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709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47263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25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4099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241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956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4593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84669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72470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261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41970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954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937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9305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8779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62603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88788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09196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39951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97194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65567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white"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h-TH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70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6676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707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81509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74145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37591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86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58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3198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19700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82087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68212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9740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1354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7664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7267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8675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36485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1284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16796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17935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67034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61920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42123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4951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2806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4924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0035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140579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9745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798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834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8617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0840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612801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04239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3622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81102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30630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11601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9747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03646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74032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115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5095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4521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26718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02007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1912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4081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8455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63648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08458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14943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746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7161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97216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4553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3790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49622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95742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291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820994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5842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8102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4077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6039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0334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9050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3688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5329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832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04803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28624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5905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876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6114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1339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8180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083994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30162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7680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9836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48703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5415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5116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70759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46864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628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2093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2554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10416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8336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07865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01628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478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660666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07273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3481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34231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89103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58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F8B323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h-TH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7715222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3154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F3F3F2"/>
                </a:solidFill>
              </a:rPr>
              <a:pPr/>
              <a:t>01/09/60</a:t>
            </a:fld>
            <a:endParaRPr lang="th-TH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th-TH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srgbClr val="F3F3F2"/>
                </a:solidFill>
              </a:rPr>
              <a:pPr/>
              <a:t>‹#›</a:t>
            </a:fld>
            <a:endParaRPr lang="th-TH">
              <a:solidFill>
                <a:srgbClr val="F3F3F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4716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90645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26964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15069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2012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24588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9645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386473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8922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9189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41081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47553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2964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85112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95379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4633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24614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6803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124126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16520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65288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2471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518415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1313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3075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898995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48057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614241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2775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6362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11599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65665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9143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3341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99912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6592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096405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72649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7959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4815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4164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03114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718416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2993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34031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895133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414093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474645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233115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560558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90235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185596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10563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37533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77270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008306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59478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98354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33169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52925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6035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79175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0682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7974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0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0F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A5300F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574985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35118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0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0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575600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80194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165277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88066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1090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200896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742495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273743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644704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31354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9792839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504092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1841942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710707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387101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307900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752652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47393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547256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311648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661580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3577518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2357181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5614536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4460474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7407183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4359301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5404090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2460480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737592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668053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490627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8477237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8305220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7206399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7393443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004073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ดและมนมุมสี่เหลี่ยมหนึ่งมุม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ามเหลี่ยมมุมฉาก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รูปแบบอิสระ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รูปแบบอิสระ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9C1ED-D2BF-40C2-9FC6-502BB4184887}" type="datetimeFigureOut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01/09/60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359A63-3B47-49C7-B2F9-56C3C1234438}" type="slidenum">
              <a:rPr lang="th-TH" smtClean="0">
                <a:solidFill>
                  <a:srgbClr val="12131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121316">
                  <a:lumMod val="75000"/>
                  <a:lumOff val="2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4.jpe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image" Target="../media/image14.jpeg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0.xml"/><Relationship Id="rId1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78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slideLayout" Target="../slideLayouts/slideLayout1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95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19" Type="http://schemas.openxmlformats.org/officeDocument/2006/relationships/image" Target="../media/image14.jpeg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22.xml"/><Relationship Id="rId21" Type="http://schemas.openxmlformats.org/officeDocument/2006/relationships/image" Target="../media/image20.png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9.xml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image" Target="../media/image21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slideLayout" Target="../slideLayouts/slideLayout266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slideLayout" Target="../slideLayouts/slideLayout265.xml"/><Relationship Id="rId17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55.xml"/><Relationship Id="rId16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5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63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Relationship Id="rId14" Type="http://schemas.openxmlformats.org/officeDocument/2006/relationships/slideLayout" Target="../slideLayouts/slideLayout26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theme" Target="../theme/theme19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0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13" Type="http://schemas.openxmlformats.org/officeDocument/2006/relationships/slideLayout" Target="../slideLayouts/slideLayout322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316.xml"/><Relationship Id="rId12" Type="http://schemas.openxmlformats.org/officeDocument/2006/relationships/slideLayout" Target="../slideLayouts/slideLayout321.xml"/><Relationship Id="rId17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1.xml"/><Relationship Id="rId16" Type="http://schemas.openxmlformats.org/officeDocument/2006/relationships/slideLayout" Target="../slideLayouts/slideLayout325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14.xml"/><Relationship Id="rId1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19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Relationship Id="rId14" Type="http://schemas.openxmlformats.org/officeDocument/2006/relationships/slideLayout" Target="../slideLayouts/slideLayout32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slideLayout" Target="../slideLayouts/slideLayout355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17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44.xml"/><Relationship Id="rId16" Type="http://schemas.openxmlformats.org/officeDocument/2006/relationships/slideLayout" Target="../slideLayouts/slideLayout358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52.xml"/><Relationship Id="rId19" Type="http://schemas.openxmlformats.org/officeDocument/2006/relationships/image" Target="../media/image23.png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slideLayout" Target="../slideLayouts/slideLayout35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7.xml"/><Relationship Id="rId13" Type="http://schemas.openxmlformats.org/officeDocument/2006/relationships/slideLayout" Target="../slideLayouts/slideLayout372.xml"/><Relationship Id="rId3" Type="http://schemas.openxmlformats.org/officeDocument/2006/relationships/slideLayout" Target="../slideLayouts/slideLayout362.xml"/><Relationship Id="rId7" Type="http://schemas.openxmlformats.org/officeDocument/2006/relationships/slideLayout" Target="../slideLayouts/slideLayout366.xml"/><Relationship Id="rId12" Type="http://schemas.openxmlformats.org/officeDocument/2006/relationships/slideLayout" Target="../slideLayouts/slideLayout371.xml"/><Relationship Id="rId17" Type="http://schemas.openxmlformats.org/officeDocument/2006/relationships/theme" Target="../theme/theme23.xml"/><Relationship Id="rId2" Type="http://schemas.openxmlformats.org/officeDocument/2006/relationships/slideLayout" Target="../slideLayouts/slideLayout361.xml"/><Relationship Id="rId16" Type="http://schemas.openxmlformats.org/officeDocument/2006/relationships/slideLayout" Target="../slideLayouts/slideLayout375.xml"/><Relationship Id="rId1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5.xml"/><Relationship Id="rId11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64.xml"/><Relationship Id="rId15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8.xml"/><Relationship Id="rId14" Type="http://schemas.openxmlformats.org/officeDocument/2006/relationships/slideLayout" Target="../slideLayouts/slideLayout3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3.xml"/><Relationship Id="rId3" Type="http://schemas.openxmlformats.org/officeDocument/2006/relationships/slideLayout" Target="../slideLayouts/slideLayout378.xml"/><Relationship Id="rId7" Type="http://schemas.openxmlformats.org/officeDocument/2006/relationships/slideLayout" Target="../slideLayouts/slideLayout382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377.xml"/><Relationship Id="rId1" Type="http://schemas.openxmlformats.org/officeDocument/2006/relationships/slideLayout" Target="../slideLayouts/slideLayout376.xml"/><Relationship Id="rId6" Type="http://schemas.openxmlformats.org/officeDocument/2006/relationships/slideLayout" Target="../slideLayouts/slideLayout381.xml"/><Relationship Id="rId11" Type="http://schemas.openxmlformats.org/officeDocument/2006/relationships/slideLayout" Target="../slideLayouts/slideLayout386.xml"/><Relationship Id="rId5" Type="http://schemas.openxmlformats.org/officeDocument/2006/relationships/slideLayout" Target="../slideLayouts/slideLayout380.xml"/><Relationship Id="rId10" Type="http://schemas.openxmlformats.org/officeDocument/2006/relationships/slideLayout" Target="../slideLayouts/slideLayout385.xml"/><Relationship Id="rId4" Type="http://schemas.openxmlformats.org/officeDocument/2006/relationships/slideLayout" Target="../slideLayouts/slideLayout379.xml"/><Relationship Id="rId9" Type="http://schemas.openxmlformats.org/officeDocument/2006/relationships/slideLayout" Target="../slideLayouts/slideLayout38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3" Type="http://schemas.openxmlformats.org/officeDocument/2006/relationships/slideLayout" Target="../slideLayouts/slideLayout389.xml"/><Relationship Id="rId7" Type="http://schemas.openxmlformats.org/officeDocument/2006/relationships/slideLayout" Target="../slideLayouts/slideLayout393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388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0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1598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0854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395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750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52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290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6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71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9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3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  <p:sldLayoutId id="214748387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B31166"/>
                </a:solidFill>
              </a:rPr>
              <a:pPr/>
              <a:t>01/09/60</a:t>
            </a:fld>
            <a:endParaRPr lang="th-TH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h-TH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6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white"/>
                </a:solidFill>
              </a:rPr>
              <a:pPr/>
              <a:t>01/09/60</a:t>
            </a:fld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white"/>
                </a:solidFill>
              </a:rPr>
              <a:pPr/>
              <a:t>‹#›</a:t>
            </a:fld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7742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01/09/60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srgbClr val="E32D91">
                    <a:lumMod val="50000"/>
                  </a:srgbClr>
                </a:solidFill>
              </a:rPr>
              <a:pPr/>
              <a:t>‹#›</a:t>
            </a:fld>
            <a:endParaRPr lang="th-TH">
              <a:solidFill>
                <a:srgbClr val="E32D9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635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01/09/60</a:t>
            </a:fld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94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  <p:sldLayoutId id="21474839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7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  <p:sldLayoutId id="2147484015" r:id="rId15"/>
    <p:sldLayoutId id="2147484016" r:id="rId16"/>
    <p:sldLayoutId id="214748401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black"/>
                </a:solidFill>
              </a:rPr>
              <a:pPr/>
              <a:t>01/09/60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/>
                </a:solidFill>
              </a:rPr>
              <a:pPr/>
              <a:t>‹#›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14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E19C1ED-D2BF-40C2-9FC6-502BB4184887}" type="datetimeFigureOut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2359A63-3B47-49C7-B2F9-56C3C1234438}" type="slidenum">
              <a:rPr lang="th-TH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928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952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643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  <p:sldLayoutId id="2147484072" r:id="rId12"/>
    <p:sldLayoutId id="2147484073" r:id="rId13"/>
    <p:sldLayoutId id="2147484074" r:id="rId14"/>
    <p:sldLayoutId id="2147484075" r:id="rId15"/>
    <p:sldLayoutId id="2147484076" r:id="rId16"/>
    <p:sldLayoutId id="21474840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93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01/09/60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D5101D-930F-4957-912C-2EBFC8CC3ABF}" type="slidenum">
              <a:rPr lang="th-TH" smtClean="0">
                <a:solidFill>
                  <a:srgbClr val="A5300F"/>
                </a:solidFill>
              </a:rPr>
              <a:pPr/>
              <a:t>‹#›</a:t>
            </a:fld>
            <a:endParaRPr lang="th-TH">
              <a:solidFill>
                <a:srgbClr val="A53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8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  <p:sldLayoutId id="21474841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956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  <p:sldLayoutId id="2147484125" r:id="rId12"/>
    <p:sldLayoutId id="2147484126" r:id="rId13"/>
    <p:sldLayoutId id="2147484127" r:id="rId14"/>
    <p:sldLayoutId id="2147484128" r:id="rId15"/>
    <p:sldLayoutId id="2147484129" r:id="rId16"/>
    <p:sldLayoutId id="21474841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814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143" r:id="rId12"/>
    <p:sldLayoutId id="2147484144" r:id="rId13"/>
    <p:sldLayoutId id="2147484145" r:id="rId14"/>
    <p:sldLayoutId id="2147484146" r:id="rId15"/>
    <p:sldLayoutId id="21474841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grpSp>
        <p:nvGrpSpPr>
          <p:cNvPr id="2" name="กลุ่ม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BB06FFB-6E2A-481E-A8E8-35A1912CC54B}" type="datetimeFigureOut">
              <a:rPr lang="th-TH" smtClean="0"/>
              <a:pPr/>
              <a:t>01/09/60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2D5101D-930F-4957-912C-2EBFC8CC3A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8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8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8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8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8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8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8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8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8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8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8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8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8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8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8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2.xml"/><Relationship Id="rId1" Type="http://schemas.openxmlformats.org/officeDocument/2006/relationships/themeOverride" Target="../theme/themeOverride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6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4.emf"/><Relationship Id="rId4" Type="http://schemas.openxmlformats.org/officeDocument/2006/relationships/oleObject" Target="../embeddings/Microsoft_Word_97_-_2003_Document1.doc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6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5.emf"/><Relationship Id="rId4" Type="http://schemas.openxmlformats.org/officeDocument/2006/relationships/oleObject" Target="../embeddings/Microsoft_Word_97_-_2003_Document2.doc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8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36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8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8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8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8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9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8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8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9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6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8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8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9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8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8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8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8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8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8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8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8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7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8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8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8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8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8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0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2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7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8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90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2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3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7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5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5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5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5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4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6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8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8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88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8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8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8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8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8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8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8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8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8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8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8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274.xml"/><Relationship Id="rId1" Type="http://schemas.openxmlformats.org/officeDocument/2006/relationships/themeOverride" Target="../theme/themeOverride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7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49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3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gif"/><Relationship Id="rId1" Type="http://schemas.openxmlformats.org/officeDocument/2006/relationships/slideLayout" Target="../slideLayouts/slideLayout3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gif"/><Relationship Id="rId1" Type="http://schemas.openxmlformats.org/officeDocument/2006/relationships/slideLayout" Target="../slideLayouts/slideLayout3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gif"/><Relationship Id="rId1" Type="http://schemas.openxmlformats.org/officeDocument/2006/relationships/slideLayout" Target="../slideLayouts/slideLayout3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gif"/><Relationship Id="rId2" Type="http://schemas.openxmlformats.org/officeDocument/2006/relationships/image" Target="../media/image126.gif"/><Relationship Id="rId1" Type="http://schemas.openxmlformats.org/officeDocument/2006/relationships/slideLayout" Target="../slideLayouts/slideLayout3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gif"/><Relationship Id="rId2" Type="http://schemas.openxmlformats.org/officeDocument/2006/relationships/image" Target="../media/image128.gif"/><Relationship Id="rId1" Type="http://schemas.openxmlformats.org/officeDocument/2006/relationships/slideLayout" Target="../slideLayouts/slideLayout3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gif"/><Relationship Id="rId1" Type="http://schemas.openxmlformats.org/officeDocument/2006/relationships/slideLayout" Target="../slideLayouts/slideLayout3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gif"/><Relationship Id="rId1" Type="http://schemas.openxmlformats.org/officeDocument/2006/relationships/slideLayout" Target="../slideLayouts/slideLayout3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328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328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19996" y="653793"/>
            <a:ext cx="9517349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800" b="1" dirty="0" smtClean="0">
                <a:ln w="9525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โครงการสัมมนา</a:t>
            </a:r>
          </a:p>
          <a:p>
            <a:pPr algn="ctr"/>
            <a:r>
              <a:rPr lang="th-TH" sz="4800" b="1" dirty="0" smtClean="0">
                <a:ln w="9525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เรื่อง “การจัดซื้อจัดจ้างตามระเบียบกระทรวงการคลัง</a:t>
            </a:r>
          </a:p>
          <a:p>
            <a:pPr algn="ctr"/>
            <a:r>
              <a:rPr lang="th-TH" sz="4800" b="1" dirty="0" smtClean="0">
                <a:ln w="9525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ว่าด้วยการจัดซื้อจัดจ้างและการบริหารพัสดุภาครัฐ พ.ศ. 2560”</a:t>
            </a:r>
            <a:endParaRPr lang="th-TH" sz="4800" b="1" dirty="0">
              <a:ln w="9525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712051" y="3425276"/>
            <a:ext cx="693323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31 สิงหาคม  2560</a:t>
            </a:r>
          </a:p>
          <a:p>
            <a:pPr algn="ctr"/>
            <a:r>
              <a:rPr lang="th-TH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เวลา 8.30 น. – 16.30 น.</a:t>
            </a:r>
            <a:endParaRPr lang="th-TH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200048" y="5550692"/>
            <a:ext cx="39340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800" b="1" dirty="0" smtClean="0">
                <a:ln/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 งานพัสดุ กองคลัง</a:t>
            </a:r>
            <a:endParaRPr lang="th-TH" sz="4800" b="1" dirty="0">
              <a:ln/>
              <a:solidFill>
                <a:schemeClr val="accent5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4369267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1716991"/>
            <a:ext cx="10823797" cy="2739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800" b="1" dirty="0" smtClean="0">
                <a:ln w="0"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สรุปประเด็นความแตกต่าง</a:t>
            </a:r>
          </a:p>
          <a:p>
            <a:pPr algn="ctr"/>
            <a:endParaRPr lang="th-TH" sz="1600" b="1" dirty="0" smtClean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พระราชบัญญัติการจัดซื้อจัดจ้างและการบริหารพัสดุภาครัฐ พ.ศ. 2560</a:t>
            </a:r>
          </a:p>
          <a:p>
            <a:pPr algn="ctr"/>
            <a:r>
              <a:rPr lang="th-TH" sz="36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ระเบียบสำนักนายกรัฐมนตรีว่าด้วยการพัสดุ พ.ศ. 2535 และที่แก้ไขเพิ่มเติม</a:t>
            </a:r>
          </a:p>
          <a:p>
            <a:pPr algn="ctr"/>
            <a:r>
              <a:rPr lang="th-TH" sz="3600" b="1" cap="none" spc="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ระเบียบสำนักนายกรัฐมนตรีว่าด้วยการพัสดุด้วยวิธีการทางอิเล็กทรอนิกส์ พ.ศ. 2549 </a:t>
            </a:r>
            <a:endParaRPr lang="th-TH" sz="3600" b="1" cap="none" spc="0" dirty="0">
              <a:ln w="0"/>
              <a:solidFill>
                <a:srgbClr val="0000CC"/>
              </a:solidFill>
              <a:effectLst>
                <a:reflection blurRad="6350" stA="53000" endA="300" endPos="35500" dir="5400000" sy="-90000" algn="bl" rotWithShape="0"/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280967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สี่เหลี่ยมผืนผ้ามุมมน 1"/>
          <p:cNvSpPr/>
          <p:nvPr/>
        </p:nvSpPr>
        <p:spPr>
          <a:xfrm>
            <a:off x="594911" y="1277957"/>
            <a:ext cx="5431315" cy="5838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726019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583894" y="1443211"/>
            <a:ext cx="5453349" cy="5728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9883781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322024" y="1652530"/>
            <a:ext cx="3778786" cy="5728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0562108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542360" y="1487277"/>
            <a:ext cx="3712685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99379935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377108" y="1233889"/>
            <a:ext cx="4759287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060906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638978" y="1311007"/>
            <a:ext cx="5750805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8604183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443210" y="1134737"/>
            <a:ext cx="3999124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2479686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336713" y="1421176"/>
            <a:ext cx="3973417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711929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672028" y="1388125"/>
            <a:ext cx="5497418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6346077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336713" y="1597445"/>
            <a:ext cx="3764097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2888749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057620" y="1233889"/>
            <a:ext cx="4516916" cy="5949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8252622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244905" y="1509311"/>
            <a:ext cx="4087259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3575446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200839" y="1553378"/>
            <a:ext cx="4494882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7664141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244907" y="1421176"/>
            <a:ext cx="3756752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5168740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013552" y="1465243"/>
            <a:ext cx="4362680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892633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236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6578" y="6162487"/>
            <a:ext cx="149313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(มาตรา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120</a:t>
            </a:r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046602" y="1322024"/>
            <a:ext cx="4153359" cy="5508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</a:rPr>
              <a:t>พ.ร.บ.</a:t>
            </a:r>
            <a:endParaRPr lang="th-TH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0953959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959" y="506357"/>
            <a:ext cx="10992112" cy="76944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400" b="1" cap="none" spc="0" dirty="0" smtClean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พระราชบัญญัติการจัดซื้อจัดจ้างและการบริหารพัสดุภาครัฐ พ.ศ. 2560</a:t>
            </a:r>
            <a:endParaRPr lang="th-TH" sz="4400" b="1" cap="none" spc="0" dirty="0">
              <a:ln w="9525">
                <a:solidFill>
                  <a:srgbClr val="7030A0"/>
                </a:solidFill>
                <a:prstDash val="solid"/>
              </a:ln>
              <a:solidFill>
                <a:srgbClr val="0000CC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09485" y="1825363"/>
            <a:ext cx="6464529" cy="92333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บังคับใช้ 23 สิงหาคม 2560</a:t>
            </a:r>
            <a:endParaRPr lang="th-TH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00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389750" y="2872870"/>
            <a:ext cx="68932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400" b="1" cap="none" spc="0" dirty="0" smtClean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หลักเกณฑ์ที่ต้องใช้ในการปฏิบัติตาม </a:t>
            </a:r>
            <a:r>
              <a:rPr lang="th-TH" sz="4400" b="1" cap="none" spc="0" dirty="0" err="1" smtClean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พรบ</a:t>
            </a:r>
            <a:r>
              <a:rPr lang="th-TH" sz="4400" b="1" cap="none" spc="0" dirty="0" smtClean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th-TH" sz="4400" b="1" cap="none" spc="0" dirty="0">
              <a:ln w="9525">
                <a:solidFill>
                  <a:srgbClr val="7030A0"/>
                </a:solidFill>
                <a:prstDash val="solid"/>
              </a:ln>
              <a:solidFill>
                <a:srgbClr val="0000CC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767644" y="3766488"/>
            <a:ext cx="108382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 smtClean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-     ระเบียบกระทรวงการคลังว่าด้วยการจัดซื้อจัดจ้างและบริหารพัสดุภาครัฐ พ.ศ. 2560</a:t>
            </a:r>
          </a:p>
          <a:p>
            <a:pPr marL="457200" indent="-457200">
              <a:buFontTx/>
              <a:buChar char="-"/>
            </a:pPr>
            <a:r>
              <a:rPr lang="th-TH" sz="3600" dirty="0" smtClean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กฎกระทรวง 7 ฉบับ</a:t>
            </a:r>
          </a:p>
          <a:p>
            <a:pPr marL="457200" indent="-457200">
              <a:buFontTx/>
              <a:buChar char="-"/>
            </a:pPr>
            <a:r>
              <a:rPr lang="th-TH" sz="3600" dirty="0" smtClean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หนังสือที่ </a:t>
            </a:r>
            <a:r>
              <a:rPr lang="th-TH" sz="3600" dirty="0" err="1" smtClean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กค</a:t>
            </a:r>
            <a:r>
              <a:rPr lang="th-TH" sz="3600" dirty="0" smtClean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 0405.4/ว.322 ลงวันที่ 24 สิงหาคม 2560</a:t>
            </a:r>
          </a:p>
          <a:p>
            <a:pPr marL="457200" indent="-457200">
              <a:buFontTx/>
              <a:buChar char="-"/>
            </a:pPr>
            <a:r>
              <a:rPr lang="th-TH" sz="3600" dirty="0" smtClean="0">
                <a:ln w="0"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หนังสือเวียน / แนวทางปฏิบัติ</a:t>
            </a:r>
            <a:endParaRPr lang="th-TH" sz="3600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476296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605" y="1122188"/>
            <a:ext cx="9144000" cy="926531"/>
          </a:xfrm>
        </p:spPr>
        <p:txBody>
          <a:bodyPr>
            <a:normAutofit/>
          </a:bodyPr>
          <a:lstStyle/>
          <a:p>
            <a:pPr algn="ctr"/>
            <a:r>
              <a:rPr lang="th-TH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โครงการเดิมที่ดำเนินการไม่แล้วเสร็จ</a:t>
            </a:r>
            <a:endParaRPr lang="th-TH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05" y="2048719"/>
            <a:ext cx="9906158" cy="359972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th-TH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e-GP </a:t>
            </a:r>
            <a:r>
              <a:rPr lang="th-TH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ตาม พรบ. เริ่มตั้งแต่ 23 ส.ค. 2560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th-TH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เปิดระบบ </a:t>
            </a:r>
            <a:r>
              <a:rPr lang="en-US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e-GP </a:t>
            </a:r>
            <a:r>
              <a:rPr lang="th-TH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24 ส.ค. 2560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th-TH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ตั้งแต่ 24 ส.ค. 2560 เป็นต้นไป หน้าจอระบบ </a:t>
            </a:r>
            <a:r>
              <a:rPr lang="en-US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e-GP </a:t>
            </a:r>
            <a:r>
              <a:rPr lang="th-TH" sz="4000" b="1" dirty="0" smtClean="0">
                <a:ln w="0"/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จะปรับเป็นขั้นตอนตามพรบ.</a:t>
            </a:r>
          </a:p>
          <a:p>
            <a:pPr algn="l"/>
            <a:endParaRPr lang="th-TH" sz="4000" b="1" dirty="0" smtClean="0">
              <a:ln w="0"/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668821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416" y="597387"/>
            <a:ext cx="3492660" cy="1048449"/>
          </a:xfrm>
        </p:spPr>
        <p:txBody>
          <a:bodyPr/>
          <a:lstStyle/>
          <a:p>
            <a:r>
              <a:rPr lang="th-TH" b="1" dirty="0">
                <a:solidFill>
                  <a:srgbClr val="0000CC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โครงการ</a:t>
            </a:r>
            <a:r>
              <a:rPr lang="th-TH" b="1" dirty="0" smtClean="0">
                <a:solidFill>
                  <a:srgbClr val="0000CC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เดิม</a:t>
            </a:r>
            <a:endParaRPr lang="th-TH" b="1" dirty="0">
              <a:solidFill>
                <a:srgbClr val="0000CC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1837765"/>
            <a:ext cx="10090229" cy="33111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เปิดเมนูเพิ่มโครงการเดิม สำหรับโครงการที่ดำเนินการตามวิธีเดิม (เฉพาะที่ไม่มีการแข่งขัน)</a:t>
            </a:r>
          </a:p>
          <a:p>
            <a:pPr marL="0" indent="0">
              <a:buNone/>
            </a:pP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sz="3200" b="1" cap="none" dirty="0" smtClean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วิธีตกลงราคา</a:t>
            </a:r>
          </a:p>
          <a:p>
            <a:pPr marL="0" indent="0">
              <a:buNone/>
            </a:pP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sz="3200" b="1" cap="none" dirty="0" smtClean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วิธีกรณีพิเศษ</a:t>
            </a:r>
          </a:p>
          <a:p>
            <a:pPr marL="0" indent="0">
              <a:buNone/>
            </a:pP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sz="3200" b="1" cap="none" dirty="0" smtClean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3200" b="1" cap="none" dirty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วิธีพิเศษ</a:t>
            </a:r>
          </a:p>
          <a:p>
            <a:pPr marL="0" indent="0">
              <a:buNone/>
            </a:pPr>
            <a:r>
              <a:rPr lang="th-TH" sz="4000" b="1" cap="none" dirty="0" smtClean="0">
                <a:ln w="0"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ที่ดำเนินการถึงวันที่  22  สิงหาคม 2560</a:t>
            </a:r>
            <a:endParaRPr lang="th-TH" sz="4000" b="1" cap="none" dirty="0">
              <a:ln w="0"/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174789" y="2688442"/>
            <a:ext cx="481914" cy="234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174789" y="3331577"/>
            <a:ext cx="481914" cy="234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136702" y="3959983"/>
            <a:ext cx="481914" cy="234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08464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8063" y="987552"/>
            <a:ext cx="4092914" cy="161569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วิธีตกลงราคา</a:t>
            </a:r>
          </a:p>
          <a:p>
            <a:pPr algn="ctr"/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(ที่ดำเนินการไว้ไม่เกิน 22 </a:t>
            </a:r>
            <a:r>
              <a:rPr lang="th-TH" b="1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สค</a:t>
            </a:r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.60)</a:t>
            </a:r>
            <a:endParaRPr lang="th-TH" b="1" dirty="0"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47098" y="987552"/>
            <a:ext cx="5281605" cy="93268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ขั้นตอนรับราคา (ลูกบอลที่ 2)</a:t>
            </a:r>
            <a:endParaRPr lang="th-TH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55848" y="2319528"/>
            <a:ext cx="6172856" cy="93268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ln w="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บันทึกรายงานขอซื้อขอจ้าง/เลขที่คำสั่ง</a:t>
            </a:r>
            <a:endParaRPr lang="th-TH" sz="3600" dirty="0">
              <a:ln w="0"/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54906" y="3685109"/>
            <a:ext cx="6473798" cy="932688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 smtClean="0">
                <a:solidFill>
                  <a:prstClr val="white"/>
                </a:solidFill>
              </a:rPr>
              <a:t>/เลขที่ ศธ/วันที่อนุมัติ</a:t>
            </a:r>
            <a:endParaRPr lang="th-TH" sz="4400" dirty="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68771" y="5138928"/>
            <a:ext cx="6959934" cy="932688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กรณีมีราคากลาง (วงเงินเกิน 1 แสนบาท) ต้องกรอกในลูกนี้</a:t>
            </a:r>
            <a:endParaRPr lang="th-TH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482545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93803" y="833377"/>
            <a:ext cx="6334901" cy="10746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</a:rPr>
              <a:t>ขั้นตอนสั่งซื้อสั่งจ้าง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93803" y="2359151"/>
            <a:ext cx="6334901" cy="1113253"/>
          </a:xfrm>
          <a:prstGeom prst="round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</a:rPr>
              <a:t>บันทึกขั้นตอนรายงานขอซื้อขอจ้าง (ลูกบอลที่ 2)         ให้เรียบร้อย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93803" y="3742944"/>
            <a:ext cx="6334901" cy="9326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ตามข้อเท็จจริง เพื่อเปิดเผยราคากลางของปปช.</a:t>
            </a:r>
            <a:endParaRPr lang="th-TH" b="1" dirty="0"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93803" y="5047488"/>
            <a:ext cx="6334901" cy="9326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บันทึกข้อมูลย้อนหลังไว้</a:t>
            </a:r>
            <a:endParaRPr lang="th-TH" b="1" dirty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6097" y="1103376"/>
            <a:ext cx="3774880" cy="1255776"/>
          </a:xfrm>
          <a:prstGeom prst="roundRect">
            <a:avLst/>
          </a:prstGeom>
          <a:solidFill>
            <a:schemeClr val="accent1">
              <a:tint val="94000"/>
              <a:satMod val="100000"/>
              <a:lumMod val="108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วิธีพิเศษ</a:t>
            </a:r>
          </a:p>
          <a:p>
            <a:pPr algn="ctr"/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(ที่ดำเนินการไว้ไม่เกิน 22 </a:t>
            </a:r>
            <a:r>
              <a:rPr lang="th-TH" b="1" dirty="0" err="1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สค</a:t>
            </a:r>
            <a:r>
              <a:rPr lang="th-TH" b="1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.60)</a:t>
            </a:r>
            <a:endParaRPr lang="th-TH" b="1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6097" y="3767328"/>
            <a:ext cx="3774880" cy="128016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94000"/>
                  <a:satMod val="100000"/>
                  <a:lumMod val="108000"/>
                </a:schemeClr>
              </a:gs>
              <a:gs pos="50000">
                <a:schemeClr val="accent2">
                  <a:tint val="98000"/>
                  <a:shade val="100000"/>
                  <a:satMod val="100000"/>
                  <a:lumMod val="100000"/>
                </a:schemeClr>
              </a:gs>
              <a:gs pos="100000">
                <a:schemeClr val="accent2">
                  <a:shade val="72000"/>
                  <a:satMod val="120000"/>
                  <a:lumMod val="100000"/>
                </a:schemeClr>
              </a:gs>
            </a:gsLst>
            <a:lin ang="10800000" scaled="1"/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</a:rPr>
              <a:t>วิธีกรณีพิเศษ</a:t>
            </a:r>
          </a:p>
          <a:p>
            <a:pPr algn="ctr"/>
            <a:r>
              <a:rPr lang="th-TH" b="1" dirty="0" smtClean="0">
                <a:solidFill>
                  <a:schemeClr val="tx1"/>
                </a:solidFill>
              </a:rPr>
              <a:t>(ที่ดำเนินการไว้ไม่เกิน 22 </a:t>
            </a:r>
            <a:r>
              <a:rPr lang="th-TH" b="1" dirty="0" err="1" smtClean="0">
                <a:solidFill>
                  <a:schemeClr val="tx1"/>
                </a:solidFill>
              </a:rPr>
              <a:t>สค</a:t>
            </a:r>
            <a:r>
              <a:rPr lang="th-TH" b="1" dirty="0" smtClean="0">
                <a:solidFill>
                  <a:schemeClr val="tx1"/>
                </a:solidFill>
              </a:rPr>
              <a:t>.60)</a:t>
            </a:r>
            <a:endParaRPr lang="th-TH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7356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7793" y="1691640"/>
            <a:ext cx="3966071" cy="13716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prstClr val="white"/>
                </a:solidFill>
              </a:rPr>
              <a:t>วิธี </a:t>
            </a:r>
            <a:r>
              <a:rPr lang="en-US" b="1" dirty="0" smtClean="0">
                <a:solidFill>
                  <a:prstClr val="white"/>
                </a:solidFill>
              </a:rPr>
              <a:t>e-Auction</a:t>
            </a:r>
            <a:endParaRPr lang="th-TH" b="1" dirty="0" smtClean="0">
              <a:solidFill>
                <a:prstClr val="white"/>
              </a:solidFill>
            </a:endParaRPr>
          </a:p>
          <a:p>
            <a:pPr algn="ctr"/>
            <a:r>
              <a:rPr lang="th-TH" b="1" dirty="0" smtClean="0">
                <a:solidFill>
                  <a:prstClr val="white"/>
                </a:solidFill>
              </a:rPr>
              <a:t>(ที่ดำเนินการไว้ไม่เกิน 22 ส.ค. 60)</a:t>
            </a:r>
            <a:endParaRPr lang="en-US" b="1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669280" y="1691640"/>
            <a:ext cx="5907024" cy="932688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ดำเนินการถึงขั้นประกาศเชิญชวน</a:t>
            </a:r>
            <a:endParaRPr lang="th-TH" b="1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69280" y="3511296"/>
            <a:ext cx="5907024" cy="1761744"/>
          </a:xfrm>
          <a:prstGeom prst="roundRect">
            <a:avLst/>
          </a:prstGeom>
          <a:solidFill>
            <a:srgbClr val="00B0F0"/>
          </a:solidFill>
          <a:ln>
            <a:solidFill>
              <a:srgbClr val="7030A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หากสร้างโครงการได้ และยังไม่ประกาศเชิญชวน </a:t>
            </a:r>
          </a:p>
          <a:p>
            <a:pPr algn="ctr"/>
            <a:r>
              <a:rPr lang="th-TH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ระบบจะยกเลิกโครงการโดยอัตโนมัติ</a:t>
            </a:r>
          </a:p>
        </p:txBody>
      </p:sp>
    </p:spTree>
    <p:extLst>
      <p:ext uri="{BB962C8B-B14F-4D97-AF65-F5344CB8AC3E}">
        <p14:creationId xmlns:p14="http://schemas.microsoft.com/office/powerpoint/2010/main" val="1435970393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49774" y="207530"/>
            <a:ext cx="10515600" cy="746702"/>
          </a:xfrm>
        </p:spPr>
        <p:txBody>
          <a:bodyPr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โครงการเดิม (ต่อ)</a:t>
            </a:r>
            <a:endParaRPr lang="th-TH" b="1" dirty="0">
              <a:solidFill>
                <a:srgbClr val="0000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Hexagon 2"/>
          <p:cNvSpPr/>
          <p:nvPr/>
        </p:nvSpPr>
        <p:spPr>
          <a:xfrm>
            <a:off x="3067290" y="954232"/>
            <a:ext cx="7522777" cy="1143000"/>
          </a:xfrm>
          <a:prstGeom prst="hexagon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ysClr val="windowText" lastClr="000000"/>
                </a:solidFill>
              </a:rPr>
              <a:t>เฉพาะที่ไม่มีการแข่งขัน</a:t>
            </a:r>
            <a:endParaRPr lang="th-TH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Hexagon 7"/>
          <p:cNvSpPr/>
          <p:nvPr/>
        </p:nvSpPr>
        <p:spPr>
          <a:xfrm>
            <a:off x="1601932" y="2282536"/>
            <a:ext cx="7507344" cy="1143000"/>
          </a:xfrm>
          <a:prstGeom prst="hexagon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ysClr val="windowText" lastClr="000000"/>
                </a:solidFill>
              </a:rPr>
              <a:t>บันทึกได้ถึงวันที่ 30 กันยายน พ.ศ. 2560</a:t>
            </a:r>
            <a:endParaRPr lang="th-TH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Hexagon 8"/>
          <p:cNvSpPr/>
          <p:nvPr/>
        </p:nvSpPr>
        <p:spPr>
          <a:xfrm>
            <a:off x="2824221" y="3610840"/>
            <a:ext cx="8008914" cy="1143000"/>
          </a:xfrm>
          <a:prstGeom prst="hexagon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4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4">
                  <a:lumMod val="40000"/>
                  <a:lumOff val="6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ysClr val="windowText" lastClr="000000"/>
                </a:solidFill>
              </a:rPr>
              <a:t>กรณีที่ยังไม่ได้เริ่มเลย/เริ่มแต่ยังไม่ถึงขั้นประกาศเผยแพร่ ต้องเริ่มจัดซื้อจัดจ้างตามพระราชบัญญัติ 2560</a:t>
            </a:r>
            <a:endParaRPr lang="th-TH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Hexagon 9"/>
          <p:cNvSpPr/>
          <p:nvPr/>
        </p:nvSpPr>
        <p:spPr>
          <a:xfrm>
            <a:off x="1601932" y="4939144"/>
            <a:ext cx="7692540" cy="1143000"/>
          </a:xfrm>
          <a:prstGeom prst="hexagon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ysClr val="windowText" lastClr="000000"/>
                </a:solidFill>
              </a:rPr>
              <a:t>ระบบ </a:t>
            </a:r>
            <a:r>
              <a:rPr lang="en-US" b="1" dirty="0" smtClean="0">
                <a:solidFill>
                  <a:sysClr val="windowText" lastClr="000000"/>
                </a:solidFill>
              </a:rPr>
              <a:t>e-GP </a:t>
            </a:r>
            <a:r>
              <a:rPr lang="th-TH" b="1" dirty="0" smtClean="0">
                <a:solidFill>
                  <a:sysClr val="windowText" lastClr="000000"/>
                </a:solidFill>
              </a:rPr>
              <a:t>ตามพระราชบัญญัติ ไม่สามารถบันทึกข้อมูลย้อนหลังได้</a:t>
            </a:r>
            <a:endParaRPr lang="th-TH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0681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  <a:alpha val="70000"/>
            </a:schemeClr>
          </a:solidFill>
          <a:ln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2800" b="1" cap="none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ระเบียบกระทรวงการคลังว่าด้วยการจัดซื้อจัดจ้างและการบริหารพัสดุภาครัฐ พ.ศ. 2560</a:t>
            </a:r>
            <a:endParaRPr lang="th-TH" sz="2800" b="1" cap="none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h-TH" sz="5400" dirty="0" smtClean="0"/>
              <a:t> </a:t>
            </a:r>
            <a:r>
              <a:rPr lang="th-TH" sz="5400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การบังคับใช้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h-TH" sz="5400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ระเบียบนี้ให้ใช้บังคับตั้งแต่วันถัดจากวันประกาศ</a:t>
            </a:r>
          </a:p>
          <a:p>
            <a:pPr marL="0" indent="0">
              <a:buNone/>
            </a:pPr>
            <a:r>
              <a:rPr lang="th-TH" sz="54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th-TH" sz="5400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ในราชกิจจา-นุเบกษาเป็นต้นไป (บังคับใช้ 23 ส.ค.60)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h-TH" sz="5400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ให้รัฐมนตรีว่าการกระทรวงการคลังเป็นผู้รักษาการตามระเบียบนี้</a:t>
            </a:r>
            <a:endParaRPr lang="th-TH" sz="5400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42254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942" y="121412"/>
            <a:ext cx="10364451" cy="1596177"/>
          </a:xfrm>
        </p:spPr>
        <p:txBody>
          <a:bodyPr/>
          <a:lstStyle/>
          <a:p>
            <a:r>
              <a:rPr lang="th-TH" dirty="0" smtClean="0"/>
              <a:t>ระเบียบมี 10 หมวด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195" y="1717589"/>
            <a:ext cx="6301946" cy="4905633"/>
          </a:xfrm>
        </p:spPr>
      </p:pic>
    </p:spTree>
    <p:extLst>
      <p:ext uri="{BB962C8B-B14F-4D97-AF65-F5344CB8AC3E}">
        <p14:creationId xmlns:p14="http://schemas.microsoft.com/office/powerpoint/2010/main" val="277352655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5747"/>
            <a:ext cx="10515600" cy="998090"/>
          </a:xfrm>
        </p:spPr>
        <p:txBody>
          <a:bodyPr>
            <a:noAutofit/>
          </a:bodyPr>
          <a:lstStyle/>
          <a:p>
            <a:r>
              <a:rPr lang="th-TH" sz="6000" b="1" cap="none" dirty="0" smtClean="0">
                <a:ln w="22225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หัวหน้าเจ้าหน้าที่หน่วยงานของรัฐ</a:t>
            </a:r>
            <a:endParaRPr lang="th-TH" sz="6000" b="1" cap="none" dirty="0">
              <a:ln w="22225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83380" y="927033"/>
            <a:ext cx="10515600" cy="16729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2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หมายความว่า ผู้ดำรงตำแหน่งในหน่วยงานของรัฐดังต่อไปนี้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h-TH" sz="2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มหาวิทยาลัยในกำกับของรัฐ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h-TH" sz="2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หมายถึง อธิการบดี</a:t>
            </a:r>
            <a:endParaRPr lang="th-TH" sz="24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3214" y="2808325"/>
            <a:ext cx="10235045" cy="186795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หัวหน้าเจ้าหน้าที่หมายความว่า ผู้ดำรงตำแหน่งสายงานซึ่งปฎิบัติงานเกี่ยวกับการจัดซื้อจัดจ้างหรือการบริหารพัสดุตามที่กฎหมายเกี่ยวกับการบริหารงานบุคคลของหน่วยงานของรัฐนั้นกำหนด หรือผู้ได้รับมอบหมายจากหัวหน้าหน่วยงานของรัฐ ให้เป็นหัวหน้าเจ้าหน้าที่ (ตามระเบียบกระทรวงการคลังข้อ 4)</a:t>
            </a:r>
            <a:endParaRPr lang="th-TH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3214" y="4676282"/>
            <a:ext cx="10356231" cy="1694488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เจ้าหน้าที่ หมายความว่า ผู้ที่มีหน้าที่เกี่ยวกับจัดซื้อจัดจ้างหรือการบริหารพัสดุ หรือผู้ที่ได้รับมอบหมายจากผู้มีอำนาจให้ปฏิบัติหน้าที่เกี่ยวกับการจัดซื้อจัดจ้าง หรือการบริหารพัสดุของหน่วยงาน(ตาม </a:t>
            </a:r>
            <a:r>
              <a:rPr lang="th-TH" b="1" dirty="0" err="1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พรบ</a:t>
            </a:r>
            <a:r>
              <a:rPr lang="th-TH" b="1" dirty="0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.มาตรา 4)</a:t>
            </a:r>
            <a:endParaRPr lang="th-TH" b="1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997817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00809"/>
              </p:ext>
            </p:extLst>
          </p:nvPr>
        </p:nvGraphicFramePr>
        <p:xfrm>
          <a:off x="1354516" y="0"/>
          <a:ext cx="7007286" cy="6852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Document" r:id="rId4" imgW="6009374" imgH="8680728" progId="Word.Document.8">
                  <p:embed/>
                </p:oleObj>
              </mc:Choice>
              <mc:Fallback>
                <p:oleObj name="Document" r:id="rId4" imgW="6009374" imgH="8680728" progId="Word.Document.8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516" y="0"/>
                        <a:ext cx="7007286" cy="6852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598284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058557"/>
              </p:ext>
            </p:extLst>
          </p:nvPr>
        </p:nvGraphicFramePr>
        <p:xfrm>
          <a:off x="1395515" y="379970"/>
          <a:ext cx="7974957" cy="606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Document" r:id="rId4" imgW="6840522" imgH="7816613" progId="Word.Document.8">
                  <p:embed/>
                </p:oleObj>
              </mc:Choice>
              <mc:Fallback>
                <p:oleObj name="Document" r:id="rId4" imgW="6840522" imgH="7816613" progId="Word.Document.8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515" y="379970"/>
                        <a:ext cx="7974957" cy="60621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634827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660322" y="374072"/>
            <a:ext cx="3844636" cy="13092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CC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การจัดซื้อจัดจ้าง</a:t>
            </a:r>
            <a:endParaRPr lang="th-TH" sz="4000" b="1" dirty="0">
              <a:solidFill>
                <a:srgbClr val="0000CC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463525" y="2184690"/>
            <a:ext cx="3256607" cy="8208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เพื่อการวิจัยและพัฒนา</a:t>
            </a:r>
            <a:endParaRPr lang="th-TH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489932" y="3341976"/>
            <a:ext cx="3288535" cy="89361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เพื่อการให้บริการทางวิชาการของสถาบันอุดมศึกษา</a:t>
            </a:r>
            <a:endParaRPr lang="th-TH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525412" y="4608366"/>
            <a:ext cx="3256607" cy="8208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การจ้างที่ปรึกษา</a:t>
            </a:r>
            <a:endParaRPr lang="th-TH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1170" y="3126364"/>
            <a:ext cx="3502394" cy="13248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ดำเนินการตาม พ.ร.บ.การจัดซื้อจัดจ้าง</a:t>
            </a:r>
            <a:endParaRPr lang="th-TH" b="1" dirty="0">
              <a:solidFill>
                <a:srgbClr val="0000CC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6374823" y="1683327"/>
            <a:ext cx="0" cy="332508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>
            <a:endCxn id="5" idx="1"/>
          </p:cNvCxnSpPr>
          <p:nvPr/>
        </p:nvCxnSpPr>
        <p:spPr>
          <a:xfrm>
            <a:off x="6347902" y="5008413"/>
            <a:ext cx="1177510" cy="103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>
            <a:off x="6347902" y="2600326"/>
            <a:ext cx="11387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>
            <a:off x="6390220" y="3809565"/>
            <a:ext cx="110682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>
            <a:off x="4616921" y="3809566"/>
            <a:ext cx="183583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สี่เหลี่ยมผืนผ้า 17"/>
          <p:cNvSpPr/>
          <p:nvPr/>
        </p:nvSpPr>
        <p:spPr>
          <a:xfrm>
            <a:off x="2424879" y="5829293"/>
            <a:ext cx="7311403" cy="5611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u="sng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ยกเว้น</a:t>
            </a:r>
            <a:r>
              <a:rPr lang="th-TH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ที่ไม่สามารถดำเนินการตามพระราชบัญญัตินี้ได้</a:t>
            </a:r>
            <a:endParaRPr lang="th-TH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5390972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31494" y="914401"/>
            <a:ext cx="11447361" cy="47923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4400" b="1" dirty="0" smtClean="0">
              <a:solidFill>
                <a:srgbClr val="0000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การดำเนินการด้วยวิธีการทางอิเล็กทรอนิกส์</a:t>
            </a:r>
          </a:p>
          <a:p>
            <a:pPr algn="ctr"/>
            <a:r>
              <a:rPr lang="th-TH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ให้หน่วยงานของรัฐดำเนินการในระบบเครือข่ายสารสนเทศของกรมบัญชีกลาง ผ่านทางระบบจัดซื้อจัดจ้างภาครัฐ </a:t>
            </a:r>
          </a:p>
          <a:p>
            <a:pPr algn="ctr"/>
            <a:r>
              <a:rPr lang="th-TH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ด้วยวิธีการทางอิเล็กทรอนิกส์</a:t>
            </a:r>
          </a:p>
          <a:p>
            <a:pPr algn="ctr"/>
            <a:r>
              <a:rPr lang="th-TH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Electronic Government Procurement : e-GP</a:t>
            </a:r>
            <a:r>
              <a:rPr lang="th-TH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ctr"/>
            <a:endParaRPr lang="th-TH" sz="4400" b="1" dirty="0">
              <a:solidFill>
                <a:srgbClr val="0000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44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4400" b="1" dirty="0">
              <a:solidFill>
                <a:srgbClr val="0000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9247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25" y="1320946"/>
            <a:ext cx="10501684" cy="4882257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1130645" y="536512"/>
            <a:ext cx="43994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การมอบอำนาจ</a:t>
            </a:r>
            <a:endParaRPr lang="th-TH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057589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09" y="630750"/>
            <a:ext cx="8301726" cy="5515217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9687870" y="1445999"/>
            <a:ext cx="738130" cy="1465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403057" y="4257207"/>
            <a:ext cx="738130" cy="1842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261588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864391" y="1896574"/>
            <a:ext cx="1066509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4000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หัวหน้าหน่วยงานของรัฐให้ความเห็นชอบแผนฯ</a:t>
            </a:r>
          </a:p>
          <a:p>
            <a:pPr marL="457200" indent="-457200">
              <a:buFontTx/>
              <a:buChar char="-"/>
            </a:pPr>
            <a:r>
              <a:rPr lang="th-TH" sz="4000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หัวหน้าเจ้าหน้าที่ ประกาศเผยแพร่</a:t>
            </a:r>
          </a:p>
          <a:p>
            <a:r>
              <a:rPr lang="th-TH" sz="4000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*  ในระบบเครือข่ายสารสนเทศของกรมบัญชีกลางและของหน่วยงาน</a:t>
            </a:r>
          </a:p>
          <a:p>
            <a:r>
              <a:rPr lang="th-TH" sz="4000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*  ปิดประกาศโดยเปิดเผย ณ สถานที่ปิดประกาศของหน่วยงาน</a:t>
            </a:r>
          </a:p>
          <a:p>
            <a:pPr marL="457200" indent="-457200">
              <a:buFontTx/>
              <a:buChar char="-"/>
            </a:pPr>
            <a:r>
              <a:rPr lang="th-TH" sz="4000" dirty="0" smtClean="0">
                <a:solidFill>
                  <a:srgbClr val="0000CC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หากไม่ประกาศแผนฯ จะไม่สามารถดำเนินการจัดซื้อจัดจ้างได้</a:t>
            </a:r>
            <a:endParaRPr lang="th-TH" sz="4000" dirty="0">
              <a:solidFill>
                <a:srgbClr val="0000CC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46600" y="772675"/>
            <a:ext cx="8100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การ</a:t>
            </a:r>
            <a:r>
              <a:rPr lang="th-TH" sz="54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จัดทำแผนการ</a:t>
            </a:r>
            <a:r>
              <a:rPr lang="th-TH" sz="54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จัดซื้อจัดจ้าง (ต่อ)</a:t>
            </a:r>
          </a:p>
        </p:txBody>
      </p:sp>
    </p:spTree>
    <p:extLst>
      <p:ext uri="{BB962C8B-B14F-4D97-AF65-F5344CB8AC3E}">
        <p14:creationId xmlns:p14="http://schemas.microsoft.com/office/powerpoint/2010/main" val="294359926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28" y="1296001"/>
            <a:ext cx="8460644" cy="4614897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2144109" y="532620"/>
            <a:ext cx="8100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การ</a:t>
            </a:r>
            <a:r>
              <a:rPr lang="th-TH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จัดทำแผนการ</a:t>
            </a:r>
            <a:r>
              <a:rPr lang="th-TH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จัดซื้อจัดจ้าง (ต่อ)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104985" y="4586340"/>
            <a:ext cx="2509736" cy="16342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38749" y="5201587"/>
            <a:ext cx="2509736" cy="74201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086714" y="1256136"/>
            <a:ext cx="993078" cy="37199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2936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992742" y="1099656"/>
            <a:ext cx="1043523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</a:t>
            </a:r>
            <a:r>
              <a:rPr lang="th-TH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จัดทำแผนการ</a:t>
            </a:r>
            <a:r>
              <a:rPr lang="th-T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จัดซื้อจัดจ้าง (ต่อ)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28074" y="2438526"/>
            <a:ext cx="1191383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ในกรณีที่มีความจำเป็นต้องเปลี่ยนแปลงแผนการจัดซื้อจัดจ้าง</a:t>
            </a:r>
          </a:p>
          <a:p>
            <a:pPr algn="ctr"/>
            <a:r>
              <a:rPr lang="th-TH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ประจำปีให้เจ้าหน้าที่จัดทำรายงาน พร้อมระบุเหตุผลที่ขอ</a:t>
            </a:r>
          </a:p>
          <a:p>
            <a:pPr algn="ctr"/>
            <a:r>
              <a:rPr lang="th-TH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เปลี่ยนแปลงเสนอหัวหน้าหน่วยงานของรัฐเพื่อขอความเห็นชอบ</a:t>
            </a:r>
            <a:endParaRPr lang="th-TH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969536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014311" y="378102"/>
            <a:ext cx="79761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การตรวจสอบผู้มีผลประโยชน์ร่วมกัน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18" y="1531982"/>
            <a:ext cx="10077520" cy="4576987"/>
          </a:xfrm>
          <a:prstGeom prst="rect">
            <a:avLst/>
          </a:prstGeom>
          <a:ln w="57150">
            <a:solidFill>
              <a:srgbClr val="0000CC"/>
            </a:solidFill>
          </a:ln>
        </p:spPr>
      </p:pic>
    </p:spTree>
    <p:extLst>
      <p:ext uri="{BB962C8B-B14F-4D97-AF65-F5344CB8AC3E}">
        <p14:creationId xmlns:p14="http://schemas.microsoft.com/office/powerpoint/2010/main" val="20259563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502233" y="249523"/>
            <a:ext cx="98068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</a:t>
            </a:r>
            <a:r>
              <a:rPr lang="th-TH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จัดทำบันทึก</a:t>
            </a:r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รายงานผลกา</a:t>
            </a:r>
            <a:r>
              <a:rPr lang="th-TH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รพิจารณา</a:t>
            </a:r>
            <a:endParaRPr lang="th-TH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32" y="2654087"/>
            <a:ext cx="9700277" cy="3919848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613" y="1320474"/>
            <a:ext cx="9426101" cy="1038370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9863528" y="6340840"/>
            <a:ext cx="1244183" cy="2398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286138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333" y="489556"/>
            <a:ext cx="37401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การแบ่งซื้อแบ่งจ้าง</a:t>
            </a:r>
            <a:endParaRPr lang="th-TH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745588" y="2110154"/>
            <a:ext cx="1017297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600" dirty="0" smtClean="0"/>
              <a:t>การแบ่งซื้อแห่งจ้างโดยลดวงเงินที่จะซื้อหรือจ้าง ในครั้งเดียวกัน เพื่อให้วิธีการ</a:t>
            </a:r>
          </a:p>
          <a:p>
            <a:r>
              <a:rPr lang="th-TH" sz="3600" dirty="0" smtClean="0"/>
              <a:t>ซื้อหรือจ้างหรืออำนาจในการสั่งซื้อสั่งจ้างเปลี่ยนแปลงไป </a:t>
            </a:r>
            <a:r>
              <a:rPr lang="th-TH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จะกระทำมิได้</a:t>
            </a:r>
          </a:p>
          <a:p>
            <a:endParaRPr lang="th-TH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th-TH" sz="3600" dirty="0" smtClean="0"/>
              <a:t>กรณีใด จะเป็นการแบ่งซื้อแบ่งจ้างให้พิจารณาถึงวัตถุประสงค์ ในการซื้อหรือจ้างครั้งนั้น</a:t>
            </a:r>
          </a:p>
          <a:p>
            <a:r>
              <a:rPr lang="th-TH" sz="3600" dirty="0" smtClean="0"/>
              <a:t>และความคุ้มค่าของทางราชการเป็นสำคัญ</a:t>
            </a:r>
          </a:p>
        </p:txBody>
      </p:sp>
    </p:spTree>
    <p:extLst>
      <p:ext uri="{BB962C8B-B14F-4D97-AF65-F5344CB8AC3E}">
        <p14:creationId xmlns:p14="http://schemas.microsoft.com/office/powerpoint/2010/main" val="389964620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12839" y="327779"/>
            <a:ext cx="109392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400" b="1" cap="none" spc="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การจัดทำร่างขอบเขตของงานหรือรายละเอียดคุณลักษณะเฉพาะ</a:t>
            </a:r>
          </a:p>
          <a:p>
            <a:pPr algn="ctr"/>
            <a:r>
              <a:rPr lang="th-TH" sz="4400" b="1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ของพัสดุหรือแบบรูปรายการงานก่อสร้าง</a:t>
            </a:r>
            <a:endParaRPr lang="th-TH" sz="4400" b="1" cap="none" spc="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21" y="2105069"/>
            <a:ext cx="10369685" cy="421790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11186809" y="1920404"/>
            <a:ext cx="447472" cy="4752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474740" y="5136204"/>
            <a:ext cx="1712069" cy="428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02987" y="5564221"/>
            <a:ext cx="1712069" cy="428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92221" y="5155659"/>
            <a:ext cx="10580451" cy="1351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 ระยะเวลาการพิจารณา และการประชุมของคณะกรรมการให้เป็นไปตามที่หัวหน้าหน่วยงานของรัฐกำหนดตามความจำเป็นและเหมาะสม</a:t>
            </a:r>
            <a:endParaRPr lang="th-TH" sz="36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6855459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43" y="1463459"/>
            <a:ext cx="8936697" cy="4515480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1241787" y="355463"/>
            <a:ext cx="9358008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6600" b="1" dirty="0" smtClean="0">
                <a:ln w="0"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การเผยแพร่ร่างขอบเขตของงาน</a:t>
            </a:r>
            <a:endParaRPr lang="th-TH" sz="6600" b="1" dirty="0">
              <a:ln w="0"/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934138" y="5561351"/>
            <a:ext cx="1514007" cy="59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1526023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797" y="1626214"/>
            <a:ext cx="9202365" cy="4782217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098380" y="528084"/>
            <a:ext cx="4862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ขั้นตอนการซื้อหรือจ้าง</a:t>
            </a:r>
            <a:endParaRPr lang="th-TH" sz="54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700426" y="1361473"/>
            <a:ext cx="447472" cy="531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308892" y="5921115"/>
            <a:ext cx="1484026" cy="614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4017170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0541" y="1996561"/>
            <a:ext cx="120164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800" b="1" cap="none" spc="0" dirty="0" smtClean="0">
                <a:ln w="0"/>
                <a:solidFill>
                  <a:schemeClr val="tx1"/>
                </a:solidFill>
              </a:rPr>
              <a:t>**ก่อนการซื้อหรือจ้างแต่ละวิธี  ต้องทำรายงานขอซื้อหรือขอจ้าง**</a:t>
            </a:r>
            <a:endParaRPr lang="th-TH" sz="48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443591" y="2998569"/>
            <a:ext cx="555676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43591" y="4365992"/>
            <a:ext cx="5556762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หัวหน้าเจ้าหน้าที่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3591" y="5733415"/>
            <a:ext cx="555676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หัวหน้าหน่วยงานของรัฐ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60060" y="1160311"/>
            <a:ext cx="2194715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</a:t>
            </a:r>
            <a:endParaRPr lang="th-TH" sz="5400" b="1" dirty="0"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ลูกศรลง 8"/>
          <p:cNvSpPr/>
          <p:nvPr/>
        </p:nvSpPr>
        <p:spPr>
          <a:xfrm>
            <a:off x="5836596" y="3912969"/>
            <a:ext cx="603115" cy="4530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5797198" y="5280392"/>
            <a:ext cx="603115" cy="4530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071171" y="315131"/>
            <a:ext cx="7777909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0"/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การจัดทำรายงานขอซื้อขอจ้าง</a:t>
            </a:r>
            <a:endParaRPr lang="th-TH" sz="5400" b="1" cap="none" spc="0" dirty="0">
              <a:ln w="0"/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2719442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311285" y="350195"/>
            <a:ext cx="89105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6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รายละเอียดของรายงานขอซื้อ/จ้าง</a:t>
            </a:r>
            <a:endParaRPr lang="th-TH" sz="66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76" y="1458191"/>
            <a:ext cx="10354656" cy="4845332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6926093" y="4844374"/>
            <a:ext cx="1206229" cy="36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710794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73" y="1156793"/>
            <a:ext cx="10155672" cy="5091943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9583367" y="5088044"/>
            <a:ext cx="1254521" cy="1050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897849" y="1026667"/>
            <a:ext cx="199869" cy="5116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214009" y="155643"/>
            <a:ext cx="6342434" cy="103113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คณะกรรมการซื้อหรือจ้าง</a:t>
            </a:r>
            <a:endParaRPr lang="th-TH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984279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1712068" y="731772"/>
            <a:ext cx="9105089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องค์ประกอบของคณะกรรมการ</a:t>
            </a:r>
            <a:endParaRPr lang="th-TH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42" y="1646172"/>
            <a:ext cx="10661515" cy="5211828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9221825" y="6167336"/>
            <a:ext cx="1906621" cy="729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957878" y="5674990"/>
            <a:ext cx="1906621" cy="982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640437" y="5009742"/>
            <a:ext cx="1206230" cy="982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2130799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3" y="914400"/>
            <a:ext cx="10538004" cy="5642043"/>
          </a:xfrm>
          <a:prstGeom prst="rect">
            <a:avLst/>
          </a:prstGeom>
        </p:spPr>
      </p:pic>
      <p:sp>
        <p:nvSpPr>
          <p:cNvPr id="2" name="สี่เหลี่ยมผืนผ้ามุมมน 1"/>
          <p:cNvSpPr/>
          <p:nvPr/>
        </p:nvSpPr>
        <p:spPr>
          <a:xfrm>
            <a:off x="0" y="0"/>
            <a:ext cx="7509754" cy="91440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/>
              <a:t>การประชุมของคณะกรรมการ</a:t>
            </a:r>
            <a:endParaRPr lang="th-TH" sz="48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836613" y="929390"/>
            <a:ext cx="466927" cy="5782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788577" y="5786203"/>
            <a:ext cx="1019331" cy="719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3060561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0" y="-1"/>
            <a:ext cx="10306680" cy="113416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การมีส่วนได้ส่วนเสียของคณะกรรมการซื้อหรือจ้าง</a:t>
            </a:r>
            <a:endParaRPr lang="th-TH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1238491"/>
            <a:ext cx="8960480" cy="5425081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8904158" y="6370821"/>
            <a:ext cx="1169232" cy="2698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4548451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228600" y="177800"/>
            <a:ext cx="7848600" cy="1066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วิธีการซื้อหรือจ้าง</a:t>
            </a:r>
            <a:endParaRPr lang="th-TH" sz="5400" b="1" dirty="0"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11" y="1377429"/>
            <a:ext cx="9088118" cy="4888314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8334531" y="5606321"/>
            <a:ext cx="1319135" cy="59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5489062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41" y="1343883"/>
            <a:ext cx="10693399" cy="5004246"/>
          </a:xfrm>
          <a:prstGeom prst="rect">
            <a:avLst/>
          </a:prstGeom>
        </p:spPr>
      </p:pic>
      <p:sp>
        <p:nvSpPr>
          <p:cNvPr id="2" name="สี่เหลี่ยมผืนผ้ามุมมน 1"/>
          <p:cNvSpPr/>
          <p:nvPr/>
        </p:nvSpPr>
        <p:spPr>
          <a:xfrm>
            <a:off x="150471" y="379662"/>
            <a:ext cx="11480801" cy="1151684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การเผยแพร่ประกาศและเอกสารเชิญชวน และการขายหรือให้เอกสาร</a:t>
            </a:r>
            <a:endParaRPr lang="th-TH" sz="4000" b="1" dirty="0">
              <a:solidFill>
                <a:schemeClr val="tx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443803" y="5681272"/>
            <a:ext cx="1274164" cy="779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3653035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05530" y="246390"/>
            <a:ext cx="1525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e-</a:t>
            </a:r>
            <a:r>
              <a:rPr lang="th-TH" dirty="0" err="1"/>
              <a:t>Market</a:t>
            </a:r>
            <a:endParaRPr lang="th-TH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99" y="769611"/>
            <a:ext cx="9002381" cy="48159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791461" y="5067759"/>
            <a:ext cx="1247117" cy="517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7713951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07624" y="443459"/>
            <a:ext cx="113409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วิธีตลาด</a:t>
            </a:r>
            <a:r>
              <a:rPr lang="th-TH" sz="5400" b="1" dirty="0" smtClean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อิเล็กทรอนิกส์ </a:t>
            </a:r>
            <a:r>
              <a:rPr lang="th-TH" sz="5400" b="1" dirty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th-TH" sz="5400" b="1" dirty="0" err="1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Electronic</a:t>
            </a:r>
            <a:r>
              <a:rPr lang="th-TH" sz="5400" b="1" dirty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5400" b="1" dirty="0" err="1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Market</a:t>
            </a:r>
            <a:r>
              <a:rPr lang="th-TH" sz="5400" b="1" dirty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 : e –market)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3" y="1549401"/>
            <a:ext cx="11658600" cy="4953340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11480800" y="1302841"/>
            <a:ext cx="457200" cy="5555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9650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35994" y="847361"/>
            <a:ext cx="68689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ขั้นตอนวิธี e - </a:t>
            </a:r>
            <a:r>
              <a:rPr lang="th-TH" sz="6600" b="1" dirty="0" err="1">
                <a:ln w="6600">
                  <a:solidFill>
                    <a:schemeClr val="accent2"/>
                  </a:solidFill>
                  <a:prstDash val="solid"/>
                </a:ln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market</a:t>
            </a:r>
            <a:endParaRPr lang="th-TH" sz="6600" b="1" dirty="0">
              <a:ln w="6600">
                <a:solidFill>
                  <a:schemeClr val="accent2"/>
                </a:solidFill>
                <a:prstDash val="solid"/>
              </a:ln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70" y="1892881"/>
            <a:ext cx="8411749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27349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2" y="1041399"/>
            <a:ext cx="11494588" cy="5197867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9968459" y="5501390"/>
            <a:ext cx="1454045" cy="824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3044" y="367575"/>
            <a:ext cx="9814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ขั้นตอนการเสนอราคาโดยวิธี e – market </a:t>
            </a:r>
            <a:r>
              <a:rPr lang="th-TH" sz="4800" b="1" dirty="0" smtClean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ต่อ)</a:t>
            </a:r>
          </a:p>
        </p:txBody>
      </p:sp>
    </p:spTree>
    <p:extLst>
      <p:ext uri="{BB962C8B-B14F-4D97-AF65-F5344CB8AC3E}">
        <p14:creationId xmlns:p14="http://schemas.microsoft.com/office/powerpoint/2010/main" val="2955845273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83044" y="367575"/>
            <a:ext cx="9814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ขั้นตอนการเสนอราคาโดยวิธี e – market </a:t>
            </a:r>
            <a:r>
              <a:rPr lang="th-TH" sz="4800" b="1" dirty="0" smtClean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ต่อ)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6" y="990259"/>
            <a:ext cx="8802328" cy="4877481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1066800" y="4953000"/>
            <a:ext cx="2311400" cy="170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9960190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9" y="1127274"/>
            <a:ext cx="10835318" cy="57307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82978" y="5993176"/>
            <a:ext cx="1222873" cy="705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3044" y="367575"/>
            <a:ext cx="9814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ขั้นตอนการเสนอราคาโดยวิธี e – market </a:t>
            </a:r>
            <a:r>
              <a:rPr lang="th-TH" sz="4800" b="1" dirty="0" smtClean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ต่อ)</a:t>
            </a:r>
          </a:p>
        </p:txBody>
      </p:sp>
    </p:spTree>
    <p:extLst>
      <p:ext uri="{BB962C8B-B14F-4D97-AF65-F5344CB8AC3E}">
        <p14:creationId xmlns:p14="http://schemas.microsoft.com/office/powerpoint/2010/main" val="3364447037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180308"/>
            <a:ext cx="11277600" cy="5677692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9998439" y="6370820"/>
            <a:ext cx="1469036" cy="487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527436" y="1154243"/>
            <a:ext cx="179882" cy="5703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3044" y="367575"/>
            <a:ext cx="9814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ขั้นตอนการเสนอราคาโดยวิธี e – market </a:t>
            </a:r>
            <a:r>
              <a:rPr lang="th-TH" sz="4800" b="1" dirty="0" smtClean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ต่อ)</a:t>
            </a:r>
          </a:p>
        </p:txBody>
      </p:sp>
    </p:spTree>
    <p:extLst>
      <p:ext uri="{BB962C8B-B14F-4D97-AF65-F5344CB8AC3E}">
        <p14:creationId xmlns:p14="http://schemas.microsoft.com/office/powerpoint/2010/main" val="1096574328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737" y="1198572"/>
            <a:ext cx="9078592" cy="5499515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683044" y="279439"/>
            <a:ext cx="9814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ขั้นตอนการเสนอราคาโดยวิธี e – market </a:t>
            </a:r>
            <a:r>
              <a:rPr lang="th-TH" sz="4800" b="1" dirty="0" smtClean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th-TH" sz="48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ต่อ)</a:t>
            </a:r>
          </a:p>
        </p:txBody>
      </p:sp>
    </p:spTree>
    <p:extLst>
      <p:ext uri="{BB962C8B-B14F-4D97-AF65-F5344CB8AC3E}">
        <p14:creationId xmlns:p14="http://schemas.microsoft.com/office/powerpoint/2010/main" val="2475750982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24568" y="363769"/>
            <a:ext cx="63979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การ</a:t>
            </a:r>
            <a:r>
              <a:rPr lang="th-TH" sz="54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พิจารณา</a:t>
            </a:r>
            <a:r>
              <a:rPr lang="th-TH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ผลการเสนอราคา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46" y="1099812"/>
            <a:ext cx="9011908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24622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91251" y="390724"/>
            <a:ext cx="9929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n w="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กรณีราคาของผู้ชนะการเสนอราคาที่เห็นควรซื้อ/จ้าง สูงกว่าวงเงินที่จะซื้อหรือจ้าง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264454"/>
            <a:ext cx="10033000" cy="4018746"/>
          </a:xfrm>
          <a:prstGeom prst="rect">
            <a:avLst/>
          </a:prstGeom>
        </p:spPr>
      </p:pic>
      <p:sp>
        <p:nvSpPr>
          <p:cNvPr id="4" name="กล่องข้อความ 3"/>
          <p:cNvSpPr txBox="1"/>
          <p:nvPr/>
        </p:nvSpPr>
        <p:spPr>
          <a:xfrm>
            <a:off x="1473200" y="5461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th-TH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เริ่มซื้อหรือจ้าง โดยวิธีตลาดอิเล็กทรอนิกส์ใหม่ หรือ</a:t>
            </a:r>
          </a:p>
          <a:p>
            <a:pPr marL="457200" indent="-457200">
              <a:buFontTx/>
              <a:buChar char="-"/>
            </a:pPr>
            <a:r>
              <a:rPr lang="th-TH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ใช้วิธีคัดเลือก/เฉพาะเจาะจง แล้วแต่เหตุผลแต่ละกรณี</a:t>
            </a:r>
            <a:endParaRPr lang="th-TH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554743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364"/>
            <a:ext cx="12192000" cy="6249272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0289754" y="187287"/>
            <a:ext cx="1902246" cy="793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219554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-176270" y="349115"/>
            <a:ext cx="45609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dirty="0" smtClean="0">
                <a:ln w="0"/>
                <a:solidFill>
                  <a:sysClr val="windowText" lastClr="0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สินค้า </a:t>
            </a:r>
            <a:r>
              <a:rPr lang="en-US" sz="5400" b="1" dirty="0" smtClean="0">
                <a:ln w="0"/>
                <a:solidFill>
                  <a:sysClr val="windowText" lastClr="0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e-Market</a:t>
            </a:r>
            <a:endParaRPr lang="th-TH" sz="5400" b="1" cap="none" spc="0" dirty="0">
              <a:ln w="0"/>
              <a:solidFill>
                <a:sysClr val="windowText" lastClr="0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10169" y="1509309"/>
            <a:ext cx="3988106" cy="5111827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+mj-cs"/>
              </a:rPr>
              <a:t>อดีต เดิมมี 9 ชนิด</a:t>
            </a:r>
            <a:endParaRPr lang="en-US" sz="4000" dirty="0" smtClean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+mj-cs"/>
            </a:endParaRPr>
          </a:p>
          <a:p>
            <a:r>
              <a:rPr lang="en-US" dirty="0" smtClean="0">
                <a:cs typeface="+mj-cs"/>
              </a:rPr>
              <a:t>1.</a:t>
            </a:r>
            <a:r>
              <a:rPr lang="th-TH" dirty="0">
                <a:cs typeface="+mj-cs"/>
              </a:rPr>
              <a:t>กระดาษถ่ายเอกสาร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2.</a:t>
            </a:r>
            <a:r>
              <a:rPr lang="th-TH" dirty="0">
                <a:cs typeface="+mj-cs"/>
              </a:rPr>
              <a:t>ผงหมึก/ตลับผงหมึก (</a:t>
            </a:r>
            <a:r>
              <a:rPr lang="en-US" dirty="0">
                <a:cs typeface="+mj-cs"/>
              </a:rPr>
              <a:t>Toner) 3.</a:t>
            </a:r>
            <a:r>
              <a:rPr lang="th-TH" dirty="0">
                <a:cs typeface="+mj-cs"/>
              </a:rPr>
              <a:t>แฟ้มเอกสาร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4.</a:t>
            </a:r>
            <a:r>
              <a:rPr lang="th-TH" dirty="0">
                <a:cs typeface="+mj-cs"/>
              </a:rPr>
              <a:t>เทปกาว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5.</a:t>
            </a:r>
            <a:r>
              <a:rPr lang="th-TH" dirty="0">
                <a:cs typeface="+mj-cs"/>
              </a:rPr>
              <a:t>ซองเอกสาร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6.</a:t>
            </a:r>
            <a:r>
              <a:rPr lang="th-TH" dirty="0">
                <a:cs typeface="+mj-cs"/>
              </a:rPr>
              <a:t>ยารักษาภาวะต่อมลูกหมากโต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7.</a:t>
            </a:r>
            <a:r>
              <a:rPr lang="th-TH" dirty="0">
                <a:cs typeface="+mj-cs"/>
              </a:rPr>
              <a:t>ยาป้องกันและรักษาภาวะขาดแคลเซียม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8.</a:t>
            </a:r>
            <a:r>
              <a:rPr lang="th-TH" dirty="0">
                <a:cs typeface="+mj-cs"/>
              </a:rPr>
              <a:t>โต๊ะสำนักงาน และ </a:t>
            </a:r>
            <a:endParaRPr lang="en-US" dirty="0" smtClean="0">
              <a:cs typeface="+mj-cs"/>
            </a:endParaRPr>
          </a:p>
          <a:p>
            <a:r>
              <a:rPr lang="en-US" dirty="0" smtClean="0">
                <a:cs typeface="+mj-cs"/>
              </a:rPr>
              <a:t>9.</a:t>
            </a:r>
            <a:r>
              <a:rPr lang="th-TH" dirty="0">
                <a:cs typeface="+mj-cs"/>
              </a:rPr>
              <a:t>เก้าอี้สำนักงาน</a:t>
            </a: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4285565" y="198302"/>
            <a:ext cx="7722823" cy="543131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ปัจจุบัน  เพิ่มเติมอีก  19  ชนิด</a:t>
            </a:r>
          </a:p>
          <a:p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ตู้เก็บเอกสาร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                2.</a:t>
            </a:r>
            <a:r>
              <a:rPr lang="th-TH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ตู้ล็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อก</a:t>
            </a:r>
            <a:r>
              <a:rPr lang="th-TH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เกอร์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3.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ฉากกั้น (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Partition)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    4.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เครื่องปรับอากาศ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5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. 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เครื่องพิมพ์ (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Printer)       6.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เครื่องสแกนเนอร์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7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..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โทรทัศน์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                    8.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เครื่องคอมพิวเตอร์ตั้งโต๊ะส่วนบุคคล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9.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เครื่องคอมพิวเตอร์</a:t>
            </a:r>
            <a:r>
              <a:rPr lang="th-TH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โน้ตบุ๊ค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10.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เครื่องสำรองไฟฟ้า (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UPS)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11.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เครื่องมัลติมีเดียโปรเจคเตอร์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12.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เครื่องถ่ายเอกสาร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13.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เครื่องโทรสาร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            14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. 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โทรศัพท์สำนักงาน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15.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เครื่องคิดเลข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              16.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เครื่องเย็บกระดาษ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17.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ลวดเย็บกระดาษ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            18.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ชุดเข้าเล่ม และ </a:t>
            </a: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19.</a:t>
            </a:r>
            <a:r>
              <a:rPr lang="th-T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คลิปดำหนีบกระดาษ</a:t>
            </a: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4384713" y="5838940"/>
            <a:ext cx="7623675" cy="782196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 w="0"/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อนาคต  ฯลฯ (อยู่ระหว่างกรมบัญชีกลางกำลังพัฒนา)</a:t>
            </a:r>
            <a:endParaRPr lang="th-TH" sz="3200" b="1" dirty="0">
              <a:ln w="0"/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45833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39302" y="528961"/>
            <a:ext cx="2726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e-</a:t>
            </a:r>
            <a:r>
              <a:rPr lang="th-TH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Bidding</a:t>
            </a:r>
            <a:endParaRPr lang="th-TH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02" y="1052181"/>
            <a:ext cx="11147898" cy="47536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34669" y="5221925"/>
            <a:ext cx="1465244" cy="583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60096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55084" y="458402"/>
            <a:ext cx="10526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วิธีประกวดราคาอิเล็กทรอนิกส์ (</a:t>
            </a:r>
            <a:r>
              <a:rPr lang="th-TH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Electronic</a:t>
            </a:r>
            <a:r>
              <a:rPr lang="th-TH" sz="3600" b="1" dirty="0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th-TH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Bidding</a:t>
            </a:r>
            <a:r>
              <a:rPr lang="th-TH" sz="3600" b="1" dirty="0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: e - </a:t>
            </a:r>
            <a:r>
              <a:rPr lang="th-TH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bidding</a:t>
            </a:r>
            <a:r>
              <a:rPr lang="th-TH" sz="3600" b="1" dirty="0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33567"/>
            <a:ext cx="11572406" cy="3562847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7" y="5377085"/>
            <a:ext cx="11017770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94556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1" y="435412"/>
            <a:ext cx="6330467" cy="67636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8" y="1715124"/>
            <a:ext cx="10527218" cy="1864654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09" y="3792511"/>
            <a:ext cx="10330702" cy="19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3929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098433" y="162874"/>
            <a:ext cx="7281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ขั้นตอนวิธี e - Bidding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396" y="1086204"/>
            <a:ext cx="8783276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6018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6" y="990259"/>
            <a:ext cx="8802328" cy="48774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94836" y="66929"/>
            <a:ext cx="5533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ขั้นตอนวิธี e - Bidding</a:t>
            </a:r>
          </a:p>
        </p:txBody>
      </p:sp>
    </p:spTree>
    <p:extLst>
      <p:ext uri="{BB962C8B-B14F-4D97-AF65-F5344CB8AC3E}">
        <p14:creationId xmlns:p14="http://schemas.microsoft.com/office/powerpoint/2010/main" val="64722961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212236" y="308282"/>
            <a:ext cx="3618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n w="22225">
                  <a:solidFill>
                    <a:schemeClr val="accent2"/>
                  </a:solidFill>
                  <a:prstDash val="solid"/>
                </a:ln>
              </a:rPr>
              <a:t>หัวหน้าหน่วยงานของรัฐ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125" y="936434"/>
            <a:ext cx="8678486" cy="543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1464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886787" y="224853"/>
            <a:ext cx="10804358" cy="8662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/>
              <a:t>ประกาศเผยแพร่ร่างเอกสารฯ ให้สาธารณชนเสนอแนะ วิจารณ์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42" y="1082841"/>
            <a:ext cx="11839074" cy="558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57356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29657" y="209862"/>
            <a:ext cx="10917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ระยะเวลาการเผยแพร่ประกาศและ เอกสารประกวดราคา</a:t>
            </a:r>
            <a:r>
              <a:rPr lang="th-TH" sz="3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อิเล็กทรอนิกส์ </a:t>
            </a:r>
            <a:r>
              <a:rPr lang="th-TH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(e –bidding)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0" y="909285"/>
            <a:ext cx="11879179" cy="590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2905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47" y="1011517"/>
            <a:ext cx="10568064" cy="47631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9687" y="0"/>
            <a:ext cx="6545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การซื้อหรือจ้าง</a:t>
            </a:r>
            <a:r>
              <a:rPr lang="th-TH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ด้วยวิธี e </a:t>
            </a:r>
            <a:r>
              <a:rPr lang="th-TH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- Bidding</a:t>
            </a:r>
          </a:p>
        </p:txBody>
      </p:sp>
    </p:spTree>
    <p:extLst>
      <p:ext uri="{BB962C8B-B14F-4D97-AF65-F5344CB8AC3E}">
        <p14:creationId xmlns:p14="http://schemas.microsoft.com/office/powerpoint/2010/main" val="2780579734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7" y="924216"/>
            <a:ext cx="10213290" cy="55252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367229" y="93219"/>
            <a:ext cx="125592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4800" b="1" cap="none" spc="0" dirty="0">
                <a:ln/>
                <a:solidFill>
                  <a:srgbClr val="0000CC"/>
                </a:solidFill>
                <a:effectLst/>
              </a:rPr>
              <a:t>หน้าที่คณะกรรมการพิจารณาผลประกวดราคา</a:t>
            </a:r>
            <a:r>
              <a:rPr lang="th-TH" sz="4800" b="1" cap="none" spc="0" dirty="0" smtClean="0">
                <a:ln/>
                <a:solidFill>
                  <a:srgbClr val="0000CC"/>
                </a:solidFill>
                <a:effectLst/>
              </a:rPr>
              <a:t>อิเล็กทรอนิกส์</a:t>
            </a:r>
            <a:endParaRPr lang="th-TH" sz="4800" b="1" cap="none" spc="0" dirty="0">
              <a:ln/>
              <a:solidFill>
                <a:srgbClr val="0000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3569008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281675" y="219640"/>
            <a:ext cx="8707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n/>
                <a:solidFill>
                  <a:srgbClr val="0000CC"/>
                </a:solidFill>
              </a:rPr>
              <a:t>หน้าที่คณะกรรมการพิจารณาผลประกวดราคา</a:t>
            </a:r>
            <a:r>
              <a:rPr lang="th-TH" sz="3600" b="1" dirty="0" smtClean="0">
                <a:ln/>
                <a:solidFill>
                  <a:srgbClr val="0000CC"/>
                </a:solidFill>
              </a:rPr>
              <a:t>อิเล็กทรอนิกส์ (ต่อ)</a:t>
            </a:r>
            <a:endParaRPr lang="th-TH" sz="3600" b="1" dirty="0">
              <a:ln/>
              <a:solidFill>
                <a:srgbClr val="0000CC"/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36" y="901490"/>
            <a:ext cx="10434533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29593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60" y="742575"/>
            <a:ext cx="10508104" cy="5372850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1356625" y="204650"/>
            <a:ext cx="9241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n/>
                <a:solidFill>
                  <a:srgbClr val="0000CC"/>
                </a:solidFill>
              </a:rPr>
              <a:t>หน้าที่คณะกรรมการพิจารณาผลประกวดราคา</a:t>
            </a:r>
            <a:r>
              <a:rPr lang="th-TH" sz="3600" b="1" dirty="0" smtClean="0">
                <a:ln/>
                <a:solidFill>
                  <a:srgbClr val="0000CC"/>
                </a:solidFill>
              </a:rPr>
              <a:t>อิเล็กทรอนิกส์ (ต่อ)</a:t>
            </a:r>
            <a:endParaRPr lang="th-TH" sz="3600" b="1" dirty="0">
              <a:ln/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39419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8871"/>
            <a:ext cx="10515600" cy="975302"/>
          </a:xfrm>
        </p:spPr>
        <p:txBody>
          <a:bodyPr>
            <a:noAutofit/>
          </a:bodyPr>
          <a:lstStyle/>
          <a:p>
            <a:r>
              <a:rPr lang="th-TH" sz="3600" i="1" cap="none" dirty="0" smtClean="0">
                <a:ln w="0"/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กรณีราคาของผู้ชนะการเสนอราคาที่เห็นควรซื้อ/จ้างสูงกว่าวงเงินที่จะซื้อหรือจ้าง (กรณีหน่วยงานของรัฐใช้เกณฑ์ราคาประกอบเกณฑ์คุณภาพ)</a:t>
            </a:r>
            <a:endParaRPr lang="th-TH" sz="3600" i="1" cap="none" dirty="0">
              <a:ln w="0"/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027" y="1174750"/>
            <a:ext cx="8071946" cy="5299075"/>
          </a:xfrm>
        </p:spPr>
      </p:pic>
    </p:spTree>
    <p:extLst>
      <p:ext uri="{BB962C8B-B14F-4D97-AF65-F5344CB8AC3E}">
        <p14:creationId xmlns:p14="http://schemas.microsoft.com/office/powerpoint/2010/main" val="1855910311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105843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th-TH" sz="4000" i="1" cap="none" dirty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กรณีราคาของผู้ชนะการเสนอราคาที่เห็นควรซื้อ/จ้างสูงกว่าวงเงินที่จะซื้อหรือจ้าง (กรณีหน่วยงานของรัฐใช้เกณฑ์ราคาประกอบเกณฑ์คุณภาพ</a:t>
            </a:r>
            <a:r>
              <a:rPr lang="th-TH" i="1" cap="none" dirty="0">
                <a:ln w="0"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93" y="1322032"/>
            <a:ext cx="9050013" cy="5087060"/>
          </a:xfrm>
        </p:spPr>
      </p:pic>
    </p:spTree>
    <p:extLst>
      <p:ext uri="{BB962C8B-B14F-4D97-AF65-F5344CB8AC3E}">
        <p14:creationId xmlns:p14="http://schemas.microsoft.com/office/powerpoint/2010/main" val="310728410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134"/>
            <a:ext cx="10515600" cy="933739"/>
          </a:xfrm>
        </p:spPr>
        <p:txBody>
          <a:bodyPr>
            <a:normAutofit fontScale="90000"/>
          </a:bodyPr>
          <a:lstStyle/>
          <a:p>
            <a:r>
              <a:rPr lang="th-TH" sz="3600" dirty="0"/>
              <a:t>กรณีราคาของผู้ชนะการเสนอราคาที่เห็นควรซื้อ/จ้างสูงกว่าวงเงินที่จะซื้อหรือจ้าง </a:t>
            </a:r>
            <a:r>
              <a:rPr lang="th-TH" sz="3600" dirty="0" smtClean="0"/>
              <a:t/>
            </a:r>
            <a:br>
              <a:rPr lang="th-TH" sz="3600" dirty="0" smtClean="0"/>
            </a:br>
            <a:r>
              <a:rPr lang="th-TH" sz="3600" dirty="0" smtClean="0"/>
              <a:t>(</a:t>
            </a:r>
            <a:r>
              <a:rPr lang="th-TH" sz="3600" dirty="0"/>
              <a:t>กรณีหน่วยงานของรัฐใช้เกณฑ์ราคาประกอบเกณฑ์คุณภาพ)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274" y="1060450"/>
            <a:ext cx="8067452" cy="5290923"/>
          </a:xfrm>
        </p:spPr>
      </p:pic>
    </p:spTree>
    <p:extLst>
      <p:ext uri="{BB962C8B-B14F-4D97-AF65-F5344CB8AC3E}">
        <p14:creationId xmlns:p14="http://schemas.microsoft.com/office/powerpoint/2010/main" val="2005347070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90" y="235804"/>
            <a:ext cx="10515600" cy="393411"/>
          </a:xfrm>
        </p:spPr>
        <p:txBody>
          <a:bodyPr>
            <a:normAutofit fontScale="90000"/>
          </a:bodyPr>
          <a:lstStyle/>
          <a:p>
            <a:r>
              <a:rPr lang="th-TH" i="1" u="sng" dirty="0" smtClean="0"/>
              <a:t>หลักประกันการเสนอราคามีเฉพาะวงเงิน 5 ล้านบาท</a:t>
            </a:r>
            <a:endParaRPr lang="th-TH" i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316" y="868480"/>
            <a:ext cx="8230749" cy="4506710"/>
          </a:xfrm>
        </p:spPr>
      </p:pic>
      <p:sp>
        <p:nvSpPr>
          <p:cNvPr id="5" name="Rounded Rectangle 4"/>
          <p:cNvSpPr/>
          <p:nvPr/>
        </p:nvSpPr>
        <p:spPr>
          <a:xfrm>
            <a:off x="2105316" y="5507182"/>
            <a:ext cx="8230749" cy="1091045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prstClr val="white"/>
                </a:solidFill>
                <a:effectLst>
                  <a:reflection blurRad="6350" stA="60000" endA="900" endPos="58000" dir="5400000" sy="-100000" algn="bl" rotWithShape="0"/>
                </a:effectLst>
              </a:rPr>
              <a:t>การยื่นราคาต้องรวมทั้งหมด ตั้งแต่ยื่นอุทธรณ์+กรมบัญชีกลางพิจารณาอีก30วัน</a:t>
            </a:r>
            <a:endParaRPr lang="th-TH" dirty="0">
              <a:solidFill>
                <a:prstClr val="white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1897968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9758" y="357784"/>
            <a:ext cx="9746673" cy="29925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8800" b="1" dirty="0" smtClean="0">
                <a:ln w="22225">
                  <a:solidFill>
                    <a:srgbClr val="54A021"/>
                  </a:solidFill>
                  <a:prstDash val="solid"/>
                </a:ln>
                <a:solidFill>
                  <a:srgbClr val="54A021">
                    <a:lumMod val="40000"/>
                    <a:lumOff val="60000"/>
                  </a:srgb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วิธีการซื้อหรือจ้างวิธีสอบราคา</a:t>
            </a:r>
            <a:endParaRPr lang="th-TH" sz="8800" b="1" dirty="0">
              <a:ln w="22225">
                <a:solidFill>
                  <a:srgbClr val="54A021"/>
                </a:solidFill>
                <a:prstDash val="solid"/>
              </a:ln>
              <a:solidFill>
                <a:srgbClr val="54A021">
                  <a:lumMod val="40000"/>
                  <a:lumOff val="60000"/>
                </a:srgb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4109" y="3751118"/>
            <a:ext cx="8717973" cy="26912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วิธีสอบราคา คือ การซื้อหรือการจ้างครั้งหนึ่งเกิน 500</a:t>
            </a:r>
            <a:r>
              <a:rPr lang="en-US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,</a:t>
            </a:r>
            <a:r>
              <a:rPr lang="th-TH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000 บาท แต่ไม่เกิน 5</a:t>
            </a:r>
            <a:r>
              <a:rPr lang="en-US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,</a:t>
            </a:r>
            <a:r>
              <a:rPr lang="th-TH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000</a:t>
            </a:r>
            <a:r>
              <a:rPr lang="en-US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,</a:t>
            </a:r>
            <a:r>
              <a:rPr lang="th-TH" sz="4800" b="1" dirty="0" smtClean="0">
                <a:ln/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000 บาท</a:t>
            </a:r>
            <a:endParaRPr lang="th-TH" sz="4800" b="1" dirty="0">
              <a:ln/>
              <a:solidFill>
                <a:srgbClr val="0000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3379653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66" y="1386995"/>
            <a:ext cx="9947189" cy="465849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1247078" y="763781"/>
            <a:ext cx="28023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5400" b="1" cap="none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วิธีสอบราคา</a:t>
            </a:r>
            <a:endParaRPr lang="th-TH" sz="5400" b="1" cap="none" spc="0" dirty="0">
              <a:ln w="11430"/>
              <a:solidFill>
                <a:srgbClr val="FF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098486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989"/>
          </a:xfrm>
        </p:spPr>
        <p:txBody>
          <a:bodyPr>
            <a:normAutofit fontScale="90000"/>
          </a:bodyPr>
          <a:lstStyle/>
          <a:p>
            <a:r>
              <a:rPr lang="th-TH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วิธีคัดเลือก</a:t>
            </a:r>
            <a:endParaRPr lang="th-TH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195" y="2211860"/>
            <a:ext cx="8749333" cy="4022686"/>
          </a:xfrm>
        </p:spPr>
      </p:pic>
      <p:sp>
        <p:nvSpPr>
          <p:cNvPr id="6" name="Parallelogram 5"/>
          <p:cNvSpPr/>
          <p:nvPr/>
        </p:nvSpPr>
        <p:spPr>
          <a:xfrm>
            <a:off x="838200" y="1038529"/>
            <a:ext cx="10827328" cy="779319"/>
          </a:xfrm>
          <a:prstGeom prst="parallelogram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ให้คณะกรรมการซื้อหรือจ้างโดยวิธีการคัดเลือกเชิญชวนผู้ประกอบการไม่น้อยกว่า 3 ราย เว้นแต่ในงานนั้น มีผู้ประกอบการที่มีคุณสมบัติตรงตามที่กำหนดน้อยกว่า 3 รายโดยดำเนินการดังต่อไปนี้</a:t>
            </a:r>
            <a:endParaRPr lang="th-TH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16195" y="6359236"/>
            <a:ext cx="8749333" cy="394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prstClr val="white"/>
                </a:solidFill>
              </a:rPr>
              <a:t>ถ้าต้องการใช้ของที่เป็นของแท้ต้องระบุยี่ห้อให้ใช้คัดเลือก</a:t>
            </a:r>
            <a:endParaRPr lang="th-TH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36816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15" y="1298575"/>
            <a:ext cx="5143169" cy="487838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392" y="1480029"/>
            <a:ext cx="3153215" cy="4515480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1699295" y="209145"/>
            <a:ext cx="3187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th-TH" sz="5400" b="1" cap="all" dirty="0" smtClean="0">
                <a:ln/>
                <a:solidFill>
                  <a:schemeClr val="accent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การดำเนินการ</a:t>
            </a:r>
            <a:endParaRPr lang="th-TH" sz="5400" b="1" cap="all" dirty="0">
              <a:ln/>
              <a:solidFill>
                <a:schemeClr val="accent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4342935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481"/>
            <a:ext cx="10515600" cy="653184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หน้าที่คณะกรรมการซื้อหรือจ้างโดยวิธีคัดเลือก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2" y="1064301"/>
            <a:ext cx="9157642" cy="5176489"/>
          </a:xfrm>
        </p:spPr>
      </p:pic>
    </p:spTree>
    <p:extLst>
      <p:ext uri="{BB962C8B-B14F-4D97-AF65-F5344CB8AC3E}">
        <p14:creationId xmlns:p14="http://schemas.microsoft.com/office/powerpoint/2010/main" val="1139539645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9652"/>
            <a:ext cx="10515600" cy="844650"/>
          </a:xfrm>
        </p:spPr>
        <p:txBody>
          <a:bodyPr>
            <a:noAutofit/>
          </a:bodyPr>
          <a:lstStyle/>
          <a:p>
            <a:r>
              <a:rPr lang="th-TH" sz="48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วิธีเฉพาะเจาะจง (วิธีตกลงราคาปี 35 + วิธีพิเศษปี 35)</a:t>
            </a:r>
            <a:endParaRPr lang="th-TH" sz="4800" b="1" dirty="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616" y="1194908"/>
            <a:ext cx="9152381" cy="5028571"/>
          </a:xfrm>
        </p:spPr>
      </p:pic>
    </p:spTree>
    <p:extLst>
      <p:ext uri="{BB962C8B-B14F-4D97-AF65-F5344CB8AC3E}">
        <p14:creationId xmlns:p14="http://schemas.microsoft.com/office/powerpoint/2010/main" val="643401250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850" y="216845"/>
            <a:ext cx="10515600" cy="518102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เกณฑ์การพิจารณาข้อเสนอสำหรับการซื้อหรือจ้าง</a:t>
            </a:r>
            <a:endParaRPr lang="th-TH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56" y="882650"/>
            <a:ext cx="9022162" cy="5777642"/>
          </a:xfrm>
        </p:spPr>
      </p:pic>
    </p:spTree>
    <p:extLst>
      <p:ext uri="{BB962C8B-B14F-4D97-AF65-F5344CB8AC3E}">
        <p14:creationId xmlns:p14="http://schemas.microsoft.com/office/powerpoint/2010/main" val="2661490899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381" y="209863"/>
            <a:ext cx="10515600" cy="979130"/>
          </a:xfrm>
        </p:spPr>
        <p:txBody>
          <a:bodyPr>
            <a:noAutofit/>
          </a:bodyPr>
          <a:lstStyle/>
          <a:p>
            <a:r>
              <a:rPr lang="th-TH" sz="5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อำนาจในการสั่งซื้อหรือสั่งจ้าง</a:t>
            </a:r>
            <a:endParaRPr lang="th-TH" sz="54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10" y="1039091"/>
            <a:ext cx="9612780" cy="5091473"/>
          </a:xfrm>
        </p:spPr>
      </p:pic>
    </p:spTree>
    <p:extLst>
      <p:ext uri="{BB962C8B-B14F-4D97-AF65-F5344CB8AC3E}">
        <p14:creationId xmlns:p14="http://schemas.microsoft.com/office/powerpoint/2010/main" val="1599991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84" y="999782"/>
            <a:ext cx="8702632" cy="557038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28140" y="239843"/>
            <a:ext cx="10515600" cy="843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การจ้างที่ปรึกษา</a:t>
            </a:r>
            <a:endParaRPr kumimoji="0" lang="th-TH" sz="54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6766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8871"/>
            <a:ext cx="10515600" cy="843751"/>
          </a:xfrm>
        </p:spPr>
        <p:txBody>
          <a:bodyPr>
            <a:normAutofit/>
          </a:bodyPr>
          <a:lstStyle/>
          <a:p>
            <a:r>
              <a:rPr lang="th-TH" sz="54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การจ้างที่ปรึกษา</a:t>
            </a:r>
            <a:endParaRPr lang="th-TH" sz="54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27" y="1117572"/>
            <a:ext cx="9020432" cy="5444675"/>
          </a:xfrm>
        </p:spPr>
      </p:pic>
    </p:spTree>
    <p:extLst>
      <p:ext uri="{BB962C8B-B14F-4D97-AF65-F5344CB8AC3E}">
        <p14:creationId xmlns:p14="http://schemas.microsoft.com/office/powerpoint/2010/main" val="3554314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914" y="243885"/>
            <a:ext cx="10515600" cy="590839"/>
          </a:xfrm>
        </p:spPr>
        <p:txBody>
          <a:bodyPr>
            <a:noAutofit/>
          </a:bodyPr>
          <a:lstStyle/>
          <a:p>
            <a:r>
              <a:rPr lang="th-TH" sz="4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งานจ้างออกแบบหรือควบคุมงานก่อสร้าง</a:t>
            </a:r>
            <a:endParaRPr lang="th-TH" sz="48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95" y="834724"/>
            <a:ext cx="9541024" cy="5859053"/>
          </a:xfrm>
        </p:spPr>
      </p:pic>
    </p:spTree>
    <p:extLst>
      <p:ext uri="{BB962C8B-B14F-4D97-AF65-F5344CB8AC3E}">
        <p14:creationId xmlns:p14="http://schemas.microsoft.com/office/powerpoint/2010/main" val="697226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08" y="1379095"/>
            <a:ext cx="10658007" cy="4776486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127841" y="479686"/>
            <a:ext cx="5894962" cy="8735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สัญญาและหลักประกัน</a:t>
            </a:r>
            <a:endParaRPr lang="th-TH" sz="4800" b="1" dirty="0">
              <a:solidFill>
                <a:srgbClr val="0000CC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96521477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67" y="1177525"/>
            <a:ext cx="8844197" cy="476316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139252" y="329145"/>
            <a:ext cx="8098836" cy="7801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แบบสัญญาที่คณะกรรมการนโยบายกำหนด</a:t>
            </a:r>
            <a:endParaRPr lang="th-TH" sz="5400" b="1" dirty="0">
              <a:solidFill>
                <a:prstClr val="black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079699" y="5561351"/>
            <a:ext cx="884420" cy="2998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915243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003577" y="760990"/>
            <a:ext cx="7005512" cy="7976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prstClr val="black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การกำหนดอัตราค่าปรับในสัญญา</a:t>
            </a:r>
            <a:endParaRPr lang="th-TH" sz="4400" b="1" dirty="0">
              <a:solidFill>
                <a:prstClr val="black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7" y="1564429"/>
            <a:ext cx="10807908" cy="4724105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11066570" y="1537290"/>
            <a:ext cx="428016" cy="4961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863527" y="5531370"/>
            <a:ext cx="1154243" cy="749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80124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868" y="1834145"/>
            <a:ext cx="10023583" cy="452774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0466962" y="5505855"/>
            <a:ext cx="1206229" cy="11089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136221" y="1834145"/>
            <a:ext cx="758758" cy="3448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วงรี 4"/>
          <p:cNvSpPr/>
          <p:nvPr/>
        </p:nvSpPr>
        <p:spPr>
          <a:xfrm>
            <a:off x="1167319" y="2178996"/>
            <a:ext cx="642026" cy="44747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20034" y="6157609"/>
            <a:ext cx="1181140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167319" y="6060332"/>
            <a:ext cx="257013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869306" y="614597"/>
            <a:ext cx="6731540" cy="1180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prstClr val="black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หลักประกันการเสนอราคา</a:t>
            </a:r>
            <a:endParaRPr lang="th-TH" sz="4800" b="1" dirty="0">
              <a:solidFill>
                <a:prstClr val="black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9423100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34" y="1631882"/>
            <a:ext cx="10719881" cy="483937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133565" y="460364"/>
            <a:ext cx="6459166" cy="8949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หลักประกันการเสนอราคา</a:t>
            </a:r>
            <a:endParaRPr lang="th-TH" sz="5400" b="1" dirty="0">
              <a:solidFill>
                <a:prstClr val="black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350174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11" y="1590418"/>
            <a:ext cx="10116766" cy="471310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322962" y="564204"/>
            <a:ext cx="6206247" cy="10262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หลักประกันสัญญา</a:t>
            </a:r>
            <a:endParaRPr lang="th-TH" sz="5400" b="1" dirty="0">
              <a:solidFill>
                <a:prstClr val="black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497970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32" y="1614792"/>
            <a:ext cx="10428051" cy="4675874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827862" y="387231"/>
            <a:ext cx="9085634" cy="11284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มูลค่าหลักประกันการเสนอราคาและหลักประกันสัญญา</a:t>
            </a:r>
            <a:endParaRPr lang="th-TH" sz="4800" b="1" dirty="0">
              <a:solidFill>
                <a:prstClr val="black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773040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95" y="1576129"/>
            <a:ext cx="10894978" cy="4921948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0" y="1284051"/>
            <a:ext cx="992221" cy="10311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408596" y="1226182"/>
            <a:ext cx="1011677" cy="4474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933889" y="1576129"/>
            <a:ext cx="1199747" cy="1225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206264" y="3540868"/>
            <a:ext cx="466927" cy="31323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035030" y="272375"/>
            <a:ext cx="4377447" cy="11286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6000" b="1" dirty="0" smtClean="0">
                <a:solidFill>
                  <a:prstClr val="black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การคืนหลักประกัน</a:t>
            </a:r>
            <a:endParaRPr lang="th-TH" sz="6000" b="1" dirty="0">
              <a:solidFill>
                <a:prstClr val="black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009154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1" y="1719024"/>
            <a:ext cx="11070077" cy="4681776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75098" y="1536970"/>
            <a:ext cx="330740" cy="5642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982528" y="1536970"/>
            <a:ext cx="914400" cy="8754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739336" y="1500151"/>
            <a:ext cx="486383" cy="43774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295728" y="389106"/>
            <a:ext cx="7743217" cy="11478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6000" b="1" dirty="0" smtClean="0">
                <a:solidFill>
                  <a:prstClr val="black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การคืนหลักประกัน  (ต่อ)</a:t>
            </a:r>
            <a:endParaRPr lang="th-TH" sz="6000" b="1" dirty="0">
              <a:solidFill>
                <a:prstClr val="black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8827116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20" y="1466576"/>
            <a:ext cx="10157552" cy="4802022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883884" y="341523"/>
            <a:ext cx="5739788" cy="9033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การคิดค่าปรับตามสัญญา</a:t>
            </a:r>
            <a:endParaRPr lang="th-TH" sz="5400" b="1" dirty="0">
              <a:solidFill>
                <a:prstClr val="black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377494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16" y="1156771"/>
            <a:ext cx="9827045" cy="5199962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6610120" y="947451"/>
            <a:ext cx="4351663" cy="2974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651653" y="848299"/>
            <a:ext cx="1068636" cy="3966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350347" y="1145754"/>
            <a:ext cx="473725" cy="3966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350347" y="5871990"/>
            <a:ext cx="236862" cy="3084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59315" y="385590"/>
            <a:ext cx="8251633" cy="7601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การงด ลดค่าปรับ หรือการขยายเวลาการทำสัญญา</a:t>
            </a:r>
            <a:endParaRPr lang="th-TH" sz="4800" b="1" dirty="0">
              <a:solidFill>
                <a:prstClr val="black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486779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48" y="1595181"/>
            <a:ext cx="10862632" cy="3990371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0862631" y="5199961"/>
            <a:ext cx="429658" cy="49575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262212" y="5530468"/>
            <a:ext cx="815248" cy="1101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785513" y="5447840"/>
            <a:ext cx="165253" cy="826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69483" y="363557"/>
            <a:ext cx="9529591" cy="8042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0000C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</a:t>
            </a:r>
            <a:r>
              <a:rPr lang="en-US" sz="4800" b="1" dirty="0" smtClean="0">
                <a:solidFill>
                  <a:srgbClr val="0000C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th-TH" sz="4800" b="1" dirty="0" smtClean="0">
                <a:solidFill>
                  <a:srgbClr val="0000C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การเก็บ การบันทึก การเบิกจ่าย</a:t>
            </a:r>
            <a:endParaRPr lang="th-TH" sz="4800" b="1" dirty="0">
              <a:solidFill>
                <a:srgbClr val="0000CC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3479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61" y="1515468"/>
            <a:ext cx="10972800" cy="4705450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572876" y="374574"/>
            <a:ext cx="6643172" cy="9694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 (ต่อ)</a:t>
            </a:r>
            <a:endParaRPr lang="th-TH" sz="5400" b="1" dirty="0">
              <a:solidFill>
                <a:prstClr val="black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24952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1976235"/>
            <a:ext cx="9805012" cy="3543216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134737" y="616945"/>
            <a:ext cx="5949109" cy="6940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 (ต่อ)</a:t>
            </a:r>
            <a:endParaRPr lang="th-TH" sz="4800" b="1" dirty="0">
              <a:solidFill>
                <a:prstClr val="black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016087" y="1454227"/>
            <a:ext cx="3624549" cy="5220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การเบิกจ่าย </a:t>
            </a:r>
            <a:r>
              <a:rPr lang="en-US" sz="4800" b="1" dirty="0" smtClean="0">
                <a:solidFill>
                  <a:prstClr val="black"/>
                </a:solidFill>
              </a:rPr>
              <a:t>:-</a:t>
            </a:r>
            <a:endParaRPr lang="th-TH" sz="4800" b="1" dirty="0">
              <a:solidFill>
                <a:prstClr val="black"/>
              </a:solidFill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0765074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04" y="2252822"/>
            <a:ext cx="10168568" cy="3762388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98304" y="2820318"/>
            <a:ext cx="231354" cy="32940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08472" y="2897436"/>
            <a:ext cx="10653311" cy="13220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38978" y="1390817"/>
            <a:ext cx="11336357" cy="49575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การยืม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การให้ยืม หรือนำพัสดุไปใช้ในกิจการ ซึ่งมิใช่เพื่อประโยชน์ของทางราชการจะกระทำมิได้</a:t>
            </a:r>
            <a:endParaRPr lang="th-TH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34574" y="264632"/>
            <a:ext cx="6290631" cy="7491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 (ต่อ)</a:t>
            </a:r>
            <a:endParaRPr lang="th-TH" sz="4800" b="1" dirty="0">
              <a:solidFill>
                <a:srgbClr val="0000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9485110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09" y="2030445"/>
            <a:ext cx="10047383" cy="401781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418641" y="1795749"/>
            <a:ext cx="2148289" cy="3745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08472" y="2655065"/>
            <a:ext cx="308473" cy="34923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18641" y="2655065"/>
            <a:ext cx="10620260" cy="2203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34968" y="429524"/>
            <a:ext cx="6290631" cy="7491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 (ต่อ)</a:t>
            </a:r>
            <a:endParaRPr lang="th-TH" sz="4800" b="1" dirty="0">
              <a:solidFill>
                <a:srgbClr val="0000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18641" y="1450389"/>
            <a:ext cx="10058400" cy="5177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การยืม </a:t>
            </a:r>
            <a:r>
              <a:rPr lang="en-US" dirty="0" smtClean="0">
                <a:solidFill>
                  <a:prstClr val="black"/>
                </a:solidFill>
              </a:rPr>
              <a:t>: </a:t>
            </a:r>
            <a:r>
              <a:rPr lang="th-TH" dirty="0" smtClean="0">
                <a:solidFill>
                  <a:prstClr val="black"/>
                </a:solidFill>
              </a:rPr>
              <a:t>การให้ยืม หรือนำพัสดุไปใช้ในกิจการ ซึ่งมิใช่เพื่อประโยชน์ของทางราชการจะกระทำมิได้</a:t>
            </a:r>
            <a:endParaRPr lang="th-TH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2401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135436" y="859316"/>
            <a:ext cx="3404212" cy="5508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การบำรุงรักษา</a:t>
            </a:r>
            <a:endParaRPr lang="th-TH" sz="4400" b="1" dirty="0">
              <a:solidFill>
                <a:prstClr val="black"/>
              </a:solidFill>
              <a:cs typeface="Angsana New" panose="02020603050405020304" pitchFamily="18" charset="-34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96" y="1410159"/>
            <a:ext cx="6841117" cy="5052132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1089408" y="59960"/>
            <a:ext cx="6290631" cy="7491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rgbClr val="0000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 (ต่อ)</a:t>
            </a:r>
            <a:endParaRPr lang="th-TH" sz="4800" b="1" dirty="0">
              <a:solidFill>
                <a:srgbClr val="0000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086952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498707" y="1636726"/>
            <a:ext cx="936434" cy="42304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373497" y="386133"/>
            <a:ext cx="5398265" cy="5288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การบริหารพัสดุ  (ต่อ)</a:t>
            </a:r>
            <a:endParaRPr lang="th-TH" sz="5400" b="1" dirty="0">
              <a:solidFill>
                <a:prstClr val="black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54227" y="1123720"/>
            <a:ext cx="4583017" cy="542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prstClr val="black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cs typeface="Angsana New" panose="02020603050405020304" pitchFamily="18" charset="-34"/>
              </a:rPr>
              <a:t>การตรวจสอบพัสดุ</a:t>
            </a:r>
            <a:endParaRPr lang="th-TH" sz="4000" b="1" dirty="0">
              <a:solidFill>
                <a:prstClr val="black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cs typeface="Angsana New" panose="02020603050405020304" pitchFamily="18" charset="-34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60" y="1666707"/>
            <a:ext cx="6980077" cy="4773464"/>
          </a:xfrm>
        </p:spPr>
      </p:pic>
    </p:spTree>
    <p:extLst>
      <p:ext uri="{BB962C8B-B14F-4D97-AF65-F5344CB8AC3E}">
        <p14:creationId xmlns:p14="http://schemas.microsoft.com/office/powerpoint/2010/main" val="55979714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96" y="1797340"/>
            <a:ext cx="10642294" cy="4096684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013551" y="546131"/>
            <a:ext cx="5563518" cy="5728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การบริหารพัสดุ  (ต่อ)</a:t>
            </a:r>
            <a:endParaRPr lang="th-TH" sz="4000" b="1" dirty="0">
              <a:solidFill>
                <a:prstClr val="black"/>
              </a:solidFill>
              <a:cs typeface="Angsana New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938969" y="1167023"/>
            <a:ext cx="4098274" cy="5288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prstClr val="black"/>
                </a:solidFill>
              </a:rPr>
              <a:t>การจำหน่ายพัสดุ  (ต่อ)  </a:t>
            </a:r>
            <a:r>
              <a:rPr lang="en-US" b="1" dirty="0" smtClean="0">
                <a:solidFill>
                  <a:prstClr val="black"/>
                </a:solidFill>
              </a:rPr>
              <a:t>:  </a:t>
            </a:r>
            <a:r>
              <a:rPr lang="th-TH" b="1" dirty="0" smtClean="0">
                <a:solidFill>
                  <a:prstClr val="black"/>
                </a:solidFill>
              </a:rPr>
              <a:t> </a:t>
            </a:r>
            <a:r>
              <a:rPr lang="th-TH" sz="3600" dirty="0" smtClean="0">
                <a:solidFill>
                  <a:prstClr val="black"/>
                </a:solidFill>
                <a:cs typeface="Angsana New" panose="02020603050405020304" pitchFamily="18" charset="-34"/>
              </a:rPr>
              <a:t>ขาย</a:t>
            </a:r>
            <a:endParaRPr lang="th-TH" sz="3600" dirty="0">
              <a:solidFill>
                <a:prstClr val="black"/>
              </a:solidFill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329722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38" y="474787"/>
            <a:ext cx="10390908" cy="60703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8909" y="474787"/>
            <a:ext cx="5559137" cy="1018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32373" y="5725391"/>
            <a:ext cx="1641763" cy="716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0395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219652"/>
            <a:ext cx="10952017" cy="6283525"/>
          </a:xfrm>
        </p:spPr>
      </p:pic>
      <p:sp>
        <p:nvSpPr>
          <p:cNvPr id="5" name="TextBox 4"/>
          <p:cNvSpPr txBox="1"/>
          <p:nvPr/>
        </p:nvSpPr>
        <p:spPr>
          <a:xfrm>
            <a:off x="5881255" y="219652"/>
            <a:ext cx="5652653" cy="9649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0" y="5424055"/>
            <a:ext cx="2306782" cy="9663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589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8" y="207818"/>
            <a:ext cx="11035146" cy="6249501"/>
          </a:xfrm>
        </p:spPr>
      </p:pic>
      <p:sp>
        <p:nvSpPr>
          <p:cNvPr id="5" name="TextBox 4"/>
          <p:cNvSpPr txBox="1"/>
          <p:nvPr/>
        </p:nvSpPr>
        <p:spPr>
          <a:xfrm>
            <a:off x="8073736" y="207818"/>
            <a:ext cx="3501738" cy="9351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37618" y="1672936"/>
            <a:ext cx="1537856" cy="47798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099" y="2015836"/>
            <a:ext cx="810492" cy="44369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7973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4" y="375917"/>
            <a:ext cx="10307781" cy="5842609"/>
          </a:xfrm>
        </p:spPr>
      </p:pic>
      <p:sp>
        <p:nvSpPr>
          <p:cNvPr id="5" name="TextBox 4"/>
          <p:cNvSpPr txBox="1"/>
          <p:nvPr/>
        </p:nvSpPr>
        <p:spPr>
          <a:xfrm>
            <a:off x="7658100" y="375917"/>
            <a:ext cx="3730335" cy="8398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23318" y="1847737"/>
            <a:ext cx="1465117" cy="43660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2544" y="2358736"/>
            <a:ext cx="758537" cy="38550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14364" y="1007918"/>
            <a:ext cx="374071" cy="10910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h-TH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942169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กฎกระทรวง 7 ฉบับ</a:t>
            </a:r>
            <a:endParaRPr lang="th-TH" sz="6000" b="1" dirty="0">
              <a:solidFill>
                <a:srgbClr val="0000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43018"/>
          </a:xfrm>
        </p:spPr>
        <p:txBody>
          <a:bodyPr>
            <a:normAutofit lnSpcReduction="10000"/>
          </a:bodyPr>
          <a:lstStyle/>
          <a:p>
            <a:r>
              <a:rPr lang="th-TH" sz="36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กฎกระทรวงกำหนดวงเงินการจัดซื้อจัดจ้างพัสดุโดยวิธีเฉพาะเจาะจง วงเงินการจัดซื้อจัดจ้างที่ไม่ทำข้อตกลงเป็นหนังสือ และวงเงินการจัดซื้อจัดจ้างในการแต่งตั้งผู้ตรวจรับพัสดุ พ.ศ. ๒๕๖๐</a:t>
            </a:r>
          </a:p>
          <a:p>
            <a:endParaRPr lang="th-TH" sz="1200" b="1" dirty="0" smtClean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36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กำหนดพัสดุที่รัฐต้องการส่งเสริมหรือสนับสนุนและกำหนดวิธีการจัดซื้อจัดจ้างพัสดุโดยวิธีคัดเลือกและวิธีเฉพาะเจาะจง พ.ศ. ๒๕๖๐</a:t>
            </a:r>
          </a:p>
          <a:p>
            <a:endParaRPr lang="th-TH" sz="1100" b="1" dirty="0" smtClean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36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กฎกระทรวงกำหนดหลักเกณฑ์ วิธีการ และเงื่อนไขการขึ้นทะเบียนที่ปรึกษา พ.ศ. ๒๕๖๐</a:t>
            </a:r>
            <a:endParaRPr lang="th-TH" sz="3600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0752442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9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h-TH" sz="4800" b="1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กฎกระทรวง  ( ต่อ )</a:t>
            </a:r>
            <a:endParaRPr lang="th-TH" sz="4800" b="1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463" y="812727"/>
            <a:ext cx="10836923" cy="5590309"/>
          </a:xfrm>
        </p:spPr>
        <p:txBody>
          <a:bodyPr>
            <a:noAutofit/>
          </a:bodyPr>
          <a:lstStyle/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กฎกระทรวงกำหนดอัตราค่าจ้างผู้ให้บริการงานจ้างออกแบบหรือควบคุมงานก่อสร้าง พ.ศ. ๒๕๖๐</a:t>
            </a:r>
          </a:p>
          <a:p>
            <a:endParaRPr lang="th-TH" sz="8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กฎกระทรวงกำหนดหลักเกณฑ์เกี่ยวกับผู้ที่มีสิทธิขอขึ้นทะเบียนผู้ประกอบการ พ.ศ. ๒๕๖๐</a:t>
            </a:r>
          </a:p>
          <a:p>
            <a:endParaRPr lang="th-TH" sz="8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กำหนดให้หน่วยงานอื่นเป็นหน่วยงานของรัฐตามพระราชบัญญัติการจัดซื้อจัดจ้างและการบริหารพัสดุภาครัฐ พ.ศ. ๒๕๖๐</a:t>
            </a: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หนังสือ </a:t>
            </a:r>
            <a:r>
              <a:rPr lang="th-TH" sz="3600" b="1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กค</a:t>
            </a:r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.0405.4/ว.322 ลงวันที่ 24 สิงหาคม 2560 เรื่อง แนวทางปฏิบัติในการดำเนินการจัดซื้อจัดจ้างผ่านระบบการจัดซื้อจัดจ้างภาครัฐด้วยอิเล็กทรอนิกส์          (</a:t>
            </a:r>
            <a:r>
              <a:rPr lang="en-US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e-Government Procurement : e-GP</a:t>
            </a:r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) </a:t>
            </a:r>
            <a:endParaRPr lang="th-TH" sz="36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6793427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600" b="1" dirty="0" smtClean="0">
                <a:solidFill>
                  <a:srgbClr val="0000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กฎกระทรวง</a:t>
            </a:r>
            <a:endParaRPr lang="th-TH" sz="6600" b="1" dirty="0">
              <a:solidFill>
                <a:srgbClr val="0000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67071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th-TH" sz="6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กำหนดวงเงินการจัดซื้อจัดจ้าง              </a:t>
            </a:r>
            <a:r>
              <a:rPr lang="th-TH" sz="60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โดยวิธีเฉพาะเจาะจง</a:t>
            </a:r>
            <a:r>
              <a:rPr lang="th-TH" sz="6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วงเงินการจัดซื้อจัดจ้างที่ได้ทำข้อตกลงเป็นหนังสือ และวงเงินการจัดซื้อจัดจ้างในการแต่งตั้งผู้ตรวจรับพัสดุ พ.ศ. 2560</a:t>
            </a:r>
            <a:endParaRPr lang="th-TH" sz="60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2406957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6256"/>
            <a:ext cx="10515600" cy="6317672"/>
          </a:xfrm>
        </p:spPr>
        <p:txBody>
          <a:bodyPr>
            <a:noAutofit/>
          </a:bodyPr>
          <a:lstStyle/>
          <a:p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 1  การจัดซื้อจัดจ้างสินค้า งานบริการ หรือ งานก่อสร้าง ที่มีการผลิต จำหน่าย ก่อสร้าง หรือ  ให้บริการทั่วไป และมีวงเงินในการจัดซื้อจัดจ้างครั้งหนึ่งไม่เกิน 500,000 บาท ให้ใช้วิธีเฉพาะเจาะจง</a:t>
            </a:r>
          </a:p>
          <a:p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 2  งานจ้างที่ปรึกษาดังต่อไปนี้ ให้ใช้วิธีเฉพาะเจาะจง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(1) งานจ้างที่ปรึกษาที่มีวงเงินค่าจ้างครั้งหนึ่งไม่เกิน 500,000 บาท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(2) งานจ้างที่มีที่ปรึกษาในงานที่จะจ้างนั้นจำนวนจำกัด และมีวงเงินค่าจ้างครั้งหนึ่งไม่เกิน   5,000,000 บาท</a:t>
            </a:r>
          </a:p>
          <a:p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 3  งานจ้างออกแบบหรือควบคุมงานก่อสร้างที่มีวงเงินงบประมาณค่าก่อสร้างครั้งหนึ่งไม่เกิน 5,000,000 บาท  ให้ใช้วิธีเฉพาะเจาะจง</a:t>
            </a:r>
          </a:p>
          <a:p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 4  ในกรณีที่การจัดซื้อจัดจ้างมีวงเงินเล็กน้อยไม่เกิน 100,000 บาท จะไม่ทำข้อตกลงเป็นหนังสือไว้ต่อกันก็ได้ แต่ต้องมีหลักฐานในการจัดซื้อจัดจ้างนั้น</a:t>
            </a:r>
          </a:p>
          <a:p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 5  ในกรณีที่การจัดซื้อจัดจ้างมีวงเงินเล็กน้อยไม่เกิน 100,000 บาท จะแต่งตั้ง บุคคลหนึ่งบุคคลใดเป็นผู้ตรวจรับพัสดุก็ได้</a:t>
            </a:r>
            <a:endParaRPr lang="th-TH" sz="28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9957511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" y="312251"/>
            <a:ext cx="8388929" cy="15675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62" y="2230147"/>
            <a:ext cx="8686801" cy="402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18597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9" y="238991"/>
            <a:ext cx="8686800" cy="107434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17" y="1209424"/>
            <a:ext cx="7769803" cy="540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2047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72" y="885200"/>
            <a:ext cx="7782528" cy="4708607"/>
          </a:xfrm>
        </p:spPr>
      </p:pic>
    </p:spTree>
    <p:extLst>
      <p:ext uri="{BB962C8B-B14F-4D97-AF65-F5344CB8AC3E}">
        <p14:creationId xmlns:p14="http://schemas.microsoft.com/office/powerpoint/2010/main" val="1191831180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095" y="1497607"/>
            <a:ext cx="8091261" cy="3479507"/>
          </a:xfrm>
        </p:spPr>
      </p:pic>
    </p:spTree>
    <p:extLst>
      <p:ext uri="{BB962C8B-B14F-4D97-AF65-F5344CB8AC3E}">
        <p14:creationId xmlns:p14="http://schemas.microsoft.com/office/powerpoint/2010/main" val="1850504179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904540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 smtClean="0">
                <a:solidFill>
                  <a:srgbClr val="0000CC"/>
                </a:solidFill>
              </a:rPr>
              <a:t>กฎกระทรวง กำหนดพัสดุที่รัฐต้องการส่งเสริมหรือสนับสนุนและกำหนดวิธีการจัดซื้อจัดจ้างพัสดุโดยวิธีการคัดเลือกและวิธีเฉพาะเจาะจง</a:t>
            </a:r>
            <a:endParaRPr lang="th-TH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264" y="1745673"/>
            <a:ext cx="10515600" cy="4675909"/>
          </a:xfrm>
        </p:spPr>
        <p:txBody>
          <a:bodyPr>
            <a:normAutofit lnSpcReduction="10000"/>
          </a:bodyPr>
          <a:lstStyle/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1 พัสดุส่งเสริมและพัฒนาด้านการเกษตร</a:t>
            </a:r>
          </a:p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2 พัสดุส่งเสริมรัฐวิสาหกิจขนาดกลางและขนาดย่อม และผู้ด้อยโอกาส</a:t>
            </a:r>
          </a:p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3 พัสดุส่งเสริมการเรียนการสอน</a:t>
            </a:r>
          </a:p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4 พัสดุส่งเสริมการวิจัยและการพัฒนาหรือการให้บริการทางการศึกษา</a:t>
            </a:r>
          </a:p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5 พัสดุส่งเสริมนวัตกรรม</a:t>
            </a:r>
          </a:p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6 พัสดุส่งเสริมสุขภาพและสาธารณสุข</a:t>
            </a:r>
          </a:p>
          <a:p>
            <a:r>
              <a:rPr lang="th-TH" sz="36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7 พัสดุส่งเสริมความมั่นคงด้านพลังงานและทรัพยากรธรรมชาติ</a:t>
            </a:r>
            <a:endParaRPr lang="th-TH" sz="36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996978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8036"/>
            <a:ext cx="9274002" cy="1320800"/>
          </a:xfrm>
        </p:spPr>
        <p:txBody>
          <a:bodyPr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 กำหนดหลักเกณฑ์เกี่ยวกับผู้ที่มีสิทธิขอขึ้นทะเบียนผู้ประกอบการ</a:t>
            </a:r>
            <a:endParaRPr lang="th-TH" b="1" dirty="0">
              <a:solidFill>
                <a:srgbClr val="0000C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620909" cy="3880773"/>
          </a:xfrm>
        </p:spPr>
        <p:txBody>
          <a:bodyPr>
            <a:normAutofit fontScale="85000" lnSpcReduction="10000"/>
          </a:bodyPr>
          <a:lstStyle/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1 คุณสมบัติและลักษณะต้องห้ามของผู้ประกอบการที่มีสิทธิ์ขอขึ้นทะเบียน</a:t>
            </a: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2 การตรวจสอบคุณสมบัติและลักษณะต้องห้ามและการตรวจสอบติดตาม</a:t>
            </a: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3 การกำหนดประเภทชั้นและการเลื่อนชั้นของผู้ประกอบการ</a:t>
            </a: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4 การเพิกถอนรายชื่อออกจากทะเบียน</a:t>
            </a: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5 อัตราค่าธรรมเนียมขอขึ้นทะเบียนและหลักฐานการขึ้นทะเบียน</a:t>
            </a:r>
          </a:p>
          <a:p>
            <a:r>
              <a:rPr lang="th-TH" sz="36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หมวดที่ 6 การอุทธรณ์</a:t>
            </a:r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1543223204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หนังสือกรมบัญชีกลาง ด่วนที่สุด ที่  </a:t>
            </a:r>
            <a:r>
              <a:rPr lang="th-TH" b="1" dirty="0" err="1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กค</a:t>
            </a:r>
            <a:r>
              <a:rPr lang="th-TH" b="1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.0405.4/ว.322                                     ลงวันที่ 24  สิงหาคม  2560</a:t>
            </a:r>
            <a:endParaRPr lang="th-TH" b="1" dirty="0">
              <a:solidFill>
                <a:srgbClr val="0000C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109" y="1711470"/>
            <a:ext cx="9739745" cy="4486275"/>
          </a:xfrm>
        </p:spPr>
        <p:txBody>
          <a:bodyPr>
            <a:noAutofit/>
          </a:bodyPr>
          <a:lstStyle/>
          <a:p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 แนวทางปฏิบัติในการดำเนินการจัดซื้อจัดจ้างผ่านระบบการจัดซื้อจัดจ้างภาครัฐทางอิเล็กทรอนิกส์                 ( </a:t>
            </a:r>
            <a:r>
              <a:rPr lang="en-US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 Government procurement : e- GP</a:t>
            </a:r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  <a:p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    1. คู่มือประกอบการปฏิบัติงาน </a:t>
            </a:r>
            <a:r>
              <a:rPr lang="en-US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e-GP</a:t>
            </a:r>
          </a:p>
          <a:p>
            <a:r>
              <a:rPr lang="en-US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    2. </a:t>
            </a:r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การจัดซื้อจัดจ้างที่ได้ต้องดำเนินการใน </a:t>
            </a:r>
            <a:r>
              <a:rPr lang="en-US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e-GP</a:t>
            </a: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2.1 </a:t>
            </a:r>
            <a:r>
              <a:rPr lang="th-TH" sz="2400" b="1" u="sng" dirty="0" smtClean="0">
                <a:solidFill>
                  <a:schemeClr val="accent1">
                    <a:lumMod val="7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การประกาศแผน</a:t>
            </a:r>
          </a:p>
          <a:p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</a:t>
            </a:r>
            <a:r>
              <a:rPr lang="th-TH" sz="2400" b="1" u="sng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ไม่ต้องประกาศเผยแพร่แผนการจัดซื้อจัดจ้าง ตาม พ.ร.บ. มาตรา 11 ในกรณีดังนี้</a:t>
            </a:r>
          </a:p>
          <a:p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(1) มีความจำเป็นเร่งด่วนใช้ในราชการลับ</a:t>
            </a:r>
          </a:p>
          <a:p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(2) ขายทอดตลาด</a:t>
            </a:r>
          </a:p>
          <a:p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(3) จ้างที่ปรึกษาที่มีความจำเป็นเร่งด่วน</a:t>
            </a:r>
          </a:p>
          <a:p>
            <a:r>
              <a:rPr lang="th-TH" sz="2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(4) จ้างออกแบบหรือควบคุมงานก่อสร้างที่มีความจำเป็นเร่งด่วน</a:t>
            </a:r>
            <a:endParaRPr lang="th-TH" sz="2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721015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u="sng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2.2 การจัดซื้อจัดจ้างที่ไม่ต้องดำเนินการในระบบ </a:t>
            </a:r>
            <a:r>
              <a:rPr lang="en-US" b="1" u="sng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e- GP</a:t>
            </a:r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endParaRPr lang="th-TH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040633" cy="3880773"/>
          </a:xfrm>
        </p:spPr>
        <p:txBody>
          <a:bodyPr>
            <a:normAutofit lnSpcReduction="10000"/>
          </a:bodyPr>
          <a:lstStyle/>
          <a:p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มหาวิทยาลัยในกำกับของรัฐ วงเงินไม่เกิน 100,000 บาท</a:t>
            </a:r>
          </a:p>
          <a:p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กรณีดำเนินการจัดซื้อจัดจ้างตามข้อ 79 วรรค 2 ระเบียบกระทรวงการคลัง</a:t>
            </a:r>
          </a:p>
          <a:p>
            <a:pPr marL="0" indent="0">
              <a:buNone/>
            </a:pP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-  เร่งด่วนไม่ได้คาดหมายไว้ก่อน</a:t>
            </a:r>
          </a:p>
          <a:p>
            <a:pPr marL="0" indent="0">
              <a:buNone/>
            </a:pP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การจ้างบุคคลธรรมดาตามหนังสือกระทรวงการคลัง ด่วนที่สุด </a:t>
            </a:r>
            <a:r>
              <a:rPr lang="th-TH" sz="4000" b="1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กค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.0421.4/ว 82 ลงวันที่ 28 กุมภาพันธ์ 2556</a:t>
            </a:r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389809230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7364"/>
            <a:ext cx="10193482" cy="525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b="1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การเตรียมเครื่องคอมพิวเตอร์สำหรับบันทึกข้อมูลในระบบ </a:t>
            </a:r>
            <a:r>
              <a:rPr lang="en-US" sz="4000" b="1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e-GP</a:t>
            </a:r>
          </a:p>
          <a:p>
            <a:pPr marL="0" indent="0">
              <a:buNone/>
            </a:pPr>
            <a:endParaRPr lang="en-US" sz="800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เครื่องคอมพิวเตอร์สำหรับการใช้งานระบบ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e-GP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ต้องมีคุณลักษณะขั้นต่ำเป็นระบบปฏิบัติการตั้งแต่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Windows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7 ขึ้นไป บราวเซอร์ (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Browser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) สำหรับเข้าอินเตอร์เน็ต คือ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Internet Explorer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ตั้งแต่</a:t>
            </a:r>
            <a:r>
              <a:rPr lang="th-TH" sz="4000" b="1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เวอร์ชั่น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11 ขึ้นไป หรือ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Google Chrome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ตั้งแต่</a:t>
            </a:r>
            <a:r>
              <a:rPr lang="th-TH" sz="4000" b="1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เวอร์ชั่น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40 ขึ้นไป และต้องตั้งค่า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Pop up / Setup Configuration IE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และคู่มือการตั้งค่าหน้ากระดาษในการพิมพ์เอกสารจากระบบ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e-GP</a:t>
            </a:r>
            <a:endParaRPr lang="th-TH" sz="40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9402633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การติดต่อสอบถาม</a:t>
            </a:r>
          </a:p>
          <a:p>
            <a:pPr marL="0" indent="0">
              <a:buNone/>
            </a:pPr>
            <a:endParaRPr lang="th-TH" sz="1600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สำหรับรายละเอียดและขึ้นตอนการปฏิบัติงานในระบบ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e-GP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สามารถติดตามข้อมูลข่าวสารและติดต่อสอบถามได้ที่ช่องทางดังต่อไปนี้</a:t>
            </a:r>
          </a:p>
          <a:p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1.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Facebook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จัดซื้อจัดจ้างภาครัฐ</a:t>
            </a:r>
          </a:p>
          <a:p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2. </a:t>
            </a:r>
            <a:r>
              <a:rPr lang="en-US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Call Center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กรมบัญชีกลาง เบอร์โทรศัพท์ 0-2270-6400 กด 3</a:t>
            </a:r>
          </a:p>
        </p:txBody>
      </p:sp>
    </p:spTree>
    <p:extLst>
      <p:ext uri="{BB962C8B-B14F-4D97-AF65-F5344CB8AC3E}">
        <p14:creationId xmlns:p14="http://schemas.microsoft.com/office/powerpoint/2010/main" val="418036296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34" y="183314"/>
            <a:ext cx="6004193" cy="6455884"/>
          </a:xfrm>
        </p:spPr>
      </p:pic>
    </p:spTree>
    <p:extLst>
      <p:ext uri="{BB962C8B-B14F-4D97-AF65-F5344CB8AC3E}">
        <p14:creationId xmlns:p14="http://schemas.microsoft.com/office/powerpoint/2010/main" val="1958236215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596" y="290413"/>
            <a:ext cx="7392318" cy="6235546"/>
          </a:xfrm>
        </p:spPr>
      </p:pic>
    </p:spTree>
    <p:extLst>
      <p:ext uri="{BB962C8B-B14F-4D97-AF65-F5344CB8AC3E}">
        <p14:creationId xmlns:p14="http://schemas.microsoft.com/office/powerpoint/2010/main" val="3028936129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651" y="2226975"/>
            <a:ext cx="4593117" cy="1325563"/>
          </a:xfrm>
        </p:spPr>
        <p:txBody>
          <a:bodyPr>
            <a:noAutofit/>
          </a:bodyPr>
          <a:lstStyle/>
          <a:p>
            <a:r>
              <a:rPr lang="en-US" sz="9600" dirty="0" smtClean="0"/>
              <a:t>Thank you !!! </a:t>
            </a:r>
            <a:endParaRPr lang="th-TH" sz="9600" dirty="0"/>
          </a:p>
        </p:txBody>
      </p:sp>
    </p:spTree>
    <p:extLst>
      <p:ext uri="{BB962C8B-B14F-4D97-AF65-F5344CB8AC3E}">
        <p14:creationId xmlns:p14="http://schemas.microsoft.com/office/powerpoint/2010/main" val="3598712499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5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6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7.xml><?xml version="1.0" encoding="utf-8"?>
<a:theme xmlns:a="http://schemas.openxmlformats.org/drawingml/2006/main" name="1_Main Even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8.xml><?xml version="1.0" encoding="utf-8"?>
<a:theme xmlns:a="http://schemas.openxmlformats.org/drawingml/2006/main" name="6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9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10.xml><?xml version="1.0" encoding="utf-8"?>
<a:theme xmlns:a="http://schemas.openxmlformats.org/drawingml/2006/main" name="2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1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12.xml><?xml version="1.0" encoding="utf-8"?>
<a:theme xmlns:a="http://schemas.openxmlformats.org/drawingml/2006/main" name="3_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ppt/theme/theme13.xml><?xml version="1.0" encoding="utf-8"?>
<a:theme xmlns:a="http://schemas.openxmlformats.org/drawingml/2006/main" name="2_Main Even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14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15.xml><?xml version="1.0" encoding="utf-8"?>
<a:theme xmlns:a="http://schemas.openxmlformats.org/drawingml/2006/main" name="7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16.xml><?xml version="1.0" encoding="utf-8"?>
<a:theme xmlns:a="http://schemas.openxmlformats.org/drawingml/2006/main" name="4_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17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18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ชีวภาพ">
  <a:themeElements>
    <a:clrScheme name="ชีวภาพ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ชีวภาพ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ชีวภาพ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0.xml><?xml version="1.0" encoding="utf-8"?>
<a:theme xmlns:a="http://schemas.openxmlformats.org/drawingml/2006/main" name="1_ชีวภาพ">
  <a:themeElements>
    <a:clrScheme name="ชีวภาพ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ชีวภาพ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ชีวภาพ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1.xml><?xml version="1.0" encoding="utf-8"?>
<a:theme xmlns:a="http://schemas.openxmlformats.org/drawingml/2006/main" name="1_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2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3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4.xml><?xml version="1.0" encoding="utf-8"?>
<a:theme xmlns:a="http://schemas.openxmlformats.org/drawingml/2006/main" name="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ระดับสีเทา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2639</Words>
  <Application>Microsoft Office PowerPoint</Application>
  <PresentationFormat>แบบจอกว้าง</PresentationFormat>
  <Paragraphs>284</Paragraphs>
  <Slides>130</Slides>
  <Notes>1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22</vt:i4>
      </vt:variant>
      <vt:variant>
        <vt:lpstr>ธีม</vt:lpstr>
      </vt:variant>
      <vt:variant>
        <vt:i4>25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130</vt:i4>
      </vt:variant>
    </vt:vector>
  </HeadingPairs>
  <TitlesOfParts>
    <vt:vector size="178" baseType="lpstr">
      <vt:lpstr>Aharoni</vt:lpstr>
      <vt:lpstr>Angsana New</vt:lpstr>
      <vt:lpstr>Arial</vt:lpstr>
      <vt:lpstr>Browallia New</vt:lpstr>
      <vt:lpstr>Calibri</vt:lpstr>
      <vt:lpstr>Calibri Light</vt:lpstr>
      <vt:lpstr>Century Gothic</vt:lpstr>
      <vt:lpstr>Constantia</vt:lpstr>
      <vt:lpstr>Cordia New</vt:lpstr>
      <vt:lpstr>DilleniaUPC</vt:lpstr>
      <vt:lpstr>Garamond</vt:lpstr>
      <vt:lpstr>Gill Sans MT</vt:lpstr>
      <vt:lpstr>Impact</vt:lpstr>
      <vt:lpstr>IrisUPC</vt:lpstr>
      <vt:lpstr>TH SarabunIT๙</vt:lpstr>
      <vt:lpstr>TH SarabunPSK</vt:lpstr>
      <vt:lpstr>Trebuchet MS</vt:lpstr>
      <vt:lpstr>Tw Cen MT</vt:lpstr>
      <vt:lpstr>Verdana</vt:lpstr>
      <vt:lpstr>Wingdings</vt:lpstr>
      <vt:lpstr>Wingdings 2</vt:lpstr>
      <vt:lpstr>Wingdings 3</vt:lpstr>
      <vt:lpstr>Organic</vt:lpstr>
      <vt:lpstr>Ion</vt:lpstr>
      <vt:lpstr>Facet</vt:lpstr>
      <vt:lpstr>Main Event</vt:lpstr>
      <vt:lpstr>Wisp</vt:lpstr>
      <vt:lpstr>Droplet</vt:lpstr>
      <vt:lpstr>1_Main Event</vt:lpstr>
      <vt:lpstr>6_Droplet</vt:lpstr>
      <vt:lpstr>1_Droplet</vt:lpstr>
      <vt:lpstr>2_Droplet</vt:lpstr>
      <vt:lpstr>Ion Boardroom</vt:lpstr>
      <vt:lpstr>3_Droplet</vt:lpstr>
      <vt:lpstr>2_Main Event</vt:lpstr>
      <vt:lpstr>1_Ion</vt:lpstr>
      <vt:lpstr>7_Droplet</vt:lpstr>
      <vt:lpstr>4_Droplet</vt:lpstr>
      <vt:lpstr>Badge</vt:lpstr>
      <vt:lpstr>ธีมของ Office</vt:lpstr>
      <vt:lpstr>ชีวภาพ</vt:lpstr>
      <vt:lpstr>1_ชีวภาพ</vt:lpstr>
      <vt:lpstr>1_Facet</vt:lpstr>
      <vt:lpstr>1_Organic</vt:lpstr>
      <vt:lpstr>2_Facet</vt:lpstr>
      <vt:lpstr>ไหลเวียน</vt:lpstr>
      <vt:lpstr>จุดที่สุด</vt:lpstr>
      <vt:lpstr>Document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โครงการเดิมที่ดำเนินการไม่แล้วเสร็จ</vt:lpstr>
      <vt:lpstr>โครงการเดิม</vt:lpstr>
      <vt:lpstr>งานนำเสนอ PowerPoint</vt:lpstr>
      <vt:lpstr>งานนำเสนอ PowerPoint</vt:lpstr>
      <vt:lpstr>งานนำเสนอ PowerPoint</vt:lpstr>
      <vt:lpstr>โครงการเดิม (ต่อ)</vt:lpstr>
      <vt:lpstr>ระเบียบกระทรวงการคลังว่าด้วยการจัดซื้อจัดจ้างและการบริหารพัสดุภาครัฐ พ.ศ. 2560</vt:lpstr>
      <vt:lpstr>ระเบียบมี 10 หมวด</vt:lpstr>
      <vt:lpstr>หัวหน้าเจ้าหน้าที่หน่วยงานของรัฐ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กรณีราคาของผู้ชนะการเสนอราคาที่เห็นควรซื้อ/จ้างสูงกว่าวงเงินที่จะซื้อหรือจ้าง (กรณีหน่วยงานของรัฐใช้เกณฑ์ราคาประกอบเกณฑ์คุณภาพ)</vt:lpstr>
      <vt:lpstr>กรณีราคาของผู้ชนะการเสนอราคาที่เห็นควรซื้อ/จ้างสูงกว่าวงเงินที่จะซื้อหรือจ้าง (กรณีหน่วยงานของรัฐใช้เกณฑ์ราคาประกอบเกณฑ์คุณภาพ)</vt:lpstr>
      <vt:lpstr>กรณีราคาของผู้ชนะการเสนอราคาที่เห็นควรซื้อ/จ้างสูงกว่าวงเงินที่จะซื้อหรือจ้าง  (กรณีหน่วยงานของรัฐใช้เกณฑ์ราคาประกอบเกณฑ์คุณภาพ)</vt:lpstr>
      <vt:lpstr>หลักประกันการเสนอราคามีเฉพาะวงเงิน 5 ล้านบาท</vt:lpstr>
      <vt:lpstr>งานนำเสนอ PowerPoint</vt:lpstr>
      <vt:lpstr>งานนำเสนอ PowerPoint</vt:lpstr>
      <vt:lpstr>วิธีคัดเลือก</vt:lpstr>
      <vt:lpstr>งานนำเสนอ PowerPoint</vt:lpstr>
      <vt:lpstr>หน้าที่คณะกรรมการซื้อหรือจ้างโดยวิธีคัดเลือก</vt:lpstr>
      <vt:lpstr>วิธีเฉพาะเจาะจง (วิธีตกลงราคาปี 35 + วิธีพิเศษปี 35)</vt:lpstr>
      <vt:lpstr>เกณฑ์การพิจารณาข้อเสนอสำหรับการซื้อหรือจ้าง</vt:lpstr>
      <vt:lpstr>อำนาจในการสั่งซื้อหรือสั่งจ้าง</vt:lpstr>
      <vt:lpstr>งานนำเสนอ PowerPoint</vt:lpstr>
      <vt:lpstr>การจ้างที่ปรึกษา</vt:lpstr>
      <vt:lpstr>งานจ้างออกแบบหรือควบคุมงานก่อสร้าง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กฎกระทรวง 7 ฉบับ</vt:lpstr>
      <vt:lpstr>กฎกระทรวง  ( ต่อ )</vt:lpstr>
      <vt:lpstr>กฎกระทรวง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กฎกระทรวง กำหนดพัสดุที่รัฐต้องการส่งเสริมหรือสนับสนุนและกำหนดวิธีการจัดซื้อจัดจ้างพัสดุโดยวิธีการคัดเลือกและวิธีเฉพาะเจาะจง</vt:lpstr>
      <vt:lpstr>กฎกระทรวง กำหนดหลักเกณฑ์เกี่ยวกับผู้ที่มีสิทธิขอขึ้นทะเบียนผู้ประกอบการ</vt:lpstr>
      <vt:lpstr>หนังสือกรมบัญชีกลาง ด่วนที่สุด ที่  กค.0405.4/ว.322                                     ลงวันที่ 24  สิงหาคม  2560</vt:lpstr>
      <vt:lpstr>2.2 การจัดซื้อจัดจ้างที่ไม่ต้องดำเนินการในระบบ e- GP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Thank you !!!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psdtnsc</dc:creator>
  <cp:lastModifiedBy>psdspn</cp:lastModifiedBy>
  <cp:revision>104</cp:revision>
  <cp:lastPrinted>2017-09-01T07:57:38Z</cp:lastPrinted>
  <dcterms:created xsi:type="dcterms:W3CDTF">2017-08-28T02:42:01Z</dcterms:created>
  <dcterms:modified xsi:type="dcterms:W3CDTF">2017-09-01T07:58:50Z</dcterms:modified>
</cp:coreProperties>
</file>